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6" r:id="rId11"/>
    <p:sldId id="267" r:id="rId12"/>
    <p:sldId id="269" r:id="rId13"/>
    <p:sldId id="262" r:id="rId14"/>
    <p:sldId id="263" r:id="rId15"/>
    <p:sldId id="264" r:id="rId16"/>
    <p:sldId id="265" r:id="rId17"/>
    <p:sldId id="271" r:id="rId18"/>
    <p:sldId id="270"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52A202-2F2C-8098-889A-72594C60837B}" name="Poul Danborg" initials="PD" userId="05af2b9c1d3ea68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111" d="100"/>
          <a:sy n="111" d="100"/>
        </p:scale>
        <p:origin x="5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e Kromann" userId="1ddcc6f6-6b92-4681-99d5-02cb1a2d44c9" providerId="ADAL" clId="{711CCAFB-4926-46FF-97C9-59AE4AC5D9D4}"/>
    <pc:docChg chg="modSld">
      <pc:chgData name="Line Kromann" userId="1ddcc6f6-6b92-4681-99d5-02cb1a2d44c9" providerId="ADAL" clId="{711CCAFB-4926-46FF-97C9-59AE4AC5D9D4}" dt="2025-09-09T07:35:25.282" v="0" actId="20577"/>
      <pc:docMkLst>
        <pc:docMk/>
      </pc:docMkLst>
      <pc:sldChg chg="modSp mod">
        <pc:chgData name="Line Kromann" userId="1ddcc6f6-6b92-4681-99d5-02cb1a2d44c9" providerId="ADAL" clId="{711CCAFB-4926-46FF-97C9-59AE4AC5D9D4}" dt="2025-09-09T07:35:25.282" v="0" actId="20577"/>
        <pc:sldMkLst>
          <pc:docMk/>
          <pc:sldMk cId="666445324" sldId="270"/>
        </pc:sldMkLst>
        <pc:spChg chg="mod">
          <ac:chgData name="Line Kromann" userId="1ddcc6f6-6b92-4681-99d5-02cb1a2d44c9" providerId="ADAL" clId="{711CCAFB-4926-46FF-97C9-59AE4AC5D9D4}" dt="2025-09-09T07:35:25.282" v="0" actId="20577"/>
          <ac:spMkLst>
            <pc:docMk/>
            <pc:sldMk cId="666445324" sldId="270"/>
            <ac:spMk id="3" creationId="{C270EEF3-FD2A-46BB-85E9-54FB716E395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76AC3-17A0-4064-A961-A9FE0272C8F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91CD7A6-D171-4B2D-991E-11597133B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9C68E0A-BF92-4168-AE47-26F8276C0121}"/>
              </a:ext>
            </a:extLst>
          </p:cNvPr>
          <p:cNvSpPr>
            <a:spLocks noGrp="1"/>
          </p:cNvSpPr>
          <p:nvPr>
            <p:ph type="dt" sz="half" idx="10"/>
          </p:nvPr>
        </p:nvSpPr>
        <p:spPr/>
        <p:txBody>
          <a:bodyPr/>
          <a:lstStyle/>
          <a:p>
            <a:fld id="{3A4AF0B6-D4EA-418A-955D-141F70B584F8}" type="datetimeFigureOut">
              <a:rPr lang="da-DK" smtClean="0"/>
              <a:t>09-09-2025</a:t>
            </a:fld>
            <a:endParaRPr lang="da-DK"/>
          </a:p>
        </p:txBody>
      </p:sp>
      <p:sp>
        <p:nvSpPr>
          <p:cNvPr id="5" name="Pladsholder til sidefod 4">
            <a:extLst>
              <a:ext uri="{FF2B5EF4-FFF2-40B4-BE49-F238E27FC236}">
                <a16:creationId xmlns:a16="http://schemas.microsoft.com/office/drawing/2014/main" id="{6CA6443E-6E25-4130-B309-CC09365D01F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1F76CDD-CC3B-4CEB-9D8E-44CC42D794C0}"/>
              </a:ext>
            </a:extLst>
          </p:cNvPr>
          <p:cNvSpPr>
            <a:spLocks noGrp="1"/>
          </p:cNvSpPr>
          <p:nvPr>
            <p:ph type="sldNum" sz="quarter" idx="12"/>
          </p:nvPr>
        </p:nvSpPr>
        <p:spPr/>
        <p:txBody>
          <a:bodyPr/>
          <a:lstStyle/>
          <a:p>
            <a:fld id="{273917D1-324E-4436-B5E3-1360E2C9278C}" type="slidenum">
              <a:rPr lang="da-DK" smtClean="0"/>
              <a:t>‹nr.›</a:t>
            </a:fld>
            <a:endParaRPr lang="da-DK"/>
          </a:p>
        </p:txBody>
      </p:sp>
    </p:spTree>
    <p:extLst>
      <p:ext uri="{BB962C8B-B14F-4D97-AF65-F5344CB8AC3E}">
        <p14:creationId xmlns:p14="http://schemas.microsoft.com/office/powerpoint/2010/main" val="44215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A64C5-58D6-42AC-8867-DE2FD4B0463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CA3B2D6-9F5C-4E78-9533-98B2D72B170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4C0F7D8-D19B-4D3D-A40B-ED47E0D8C00C}"/>
              </a:ext>
            </a:extLst>
          </p:cNvPr>
          <p:cNvSpPr>
            <a:spLocks noGrp="1"/>
          </p:cNvSpPr>
          <p:nvPr>
            <p:ph type="dt" sz="half" idx="10"/>
          </p:nvPr>
        </p:nvSpPr>
        <p:spPr/>
        <p:txBody>
          <a:bodyPr/>
          <a:lstStyle/>
          <a:p>
            <a:fld id="{3A4AF0B6-D4EA-418A-955D-141F70B584F8}" type="datetimeFigureOut">
              <a:rPr lang="da-DK" smtClean="0"/>
              <a:t>09-09-2025</a:t>
            </a:fld>
            <a:endParaRPr lang="da-DK"/>
          </a:p>
        </p:txBody>
      </p:sp>
      <p:sp>
        <p:nvSpPr>
          <p:cNvPr id="5" name="Pladsholder til sidefod 4">
            <a:extLst>
              <a:ext uri="{FF2B5EF4-FFF2-40B4-BE49-F238E27FC236}">
                <a16:creationId xmlns:a16="http://schemas.microsoft.com/office/drawing/2014/main" id="{991B0217-D70A-4ED0-8A91-CD3CDDFA870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0EE8D66-7EAE-4C32-A9D5-3A4DE94A2921}"/>
              </a:ext>
            </a:extLst>
          </p:cNvPr>
          <p:cNvSpPr>
            <a:spLocks noGrp="1"/>
          </p:cNvSpPr>
          <p:nvPr>
            <p:ph type="sldNum" sz="quarter" idx="12"/>
          </p:nvPr>
        </p:nvSpPr>
        <p:spPr/>
        <p:txBody>
          <a:bodyPr/>
          <a:lstStyle/>
          <a:p>
            <a:fld id="{273917D1-324E-4436-B5E3-1360E2C9278C}" type="slidenum">
              <a:rPr lang="da-DK" smtClean="0"/>
              <a:t>‹nr.›</a:t>
            </a:fld>
            <a:endParaRPr lang="da-DK"/>
          </a:p>
        </p:txBody>
      </p:sp>
    </p:spTree>
    <p:extLst>
      <p:ext uri="{BB962C8B-B14F-4D97-AF65-F5344CB8AC3E}">
        <p14:creationId xmlns:p14="http://schemas.microsoft.com/office/powerpoint/2010/main" val="134143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45FF982-748E-48FB-9CAE-06155781498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EF51C39-345A-4230-AD2B-0D695ECF3CB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E9A605D-1CC5-463C-B413-EE63BD7EFBE4}"/>
              </a:ext>
            </a:extLst>
          </p:cNvPr>
          <p:cNvSpPr>
            <a:spLocks noGrp="1"/>
          </p:cNvSpPr>
          <p:nvPr>
            <p:ph type="dt" sz="half" idx="10"/>
          </p:nvPr>
        </p:nvSpPr>
        <p:spPr/>
        <p:txBody>
          <a:bodyPr/>
          <a:lstStyle/>
          <a:p>
            <a:fld id="{3A4AF0B6-D4EA-418A-955D-141F70B584F8}" type="datetimeFigureOut">
              <a:rPr lang="da-DK" smtClean="0"/>
              <a:t>09-09-2025</a:t>
            </a:fld>
            <a:endParaRPr lang="da-DK"/>
          </a:p>
        </p:txBody>
      </p:sp>
      <p:sp>
        <p:nvSpPr>
          <p:cNvPr id="5" name="Pladsholder til sidefod 4">
            <a:extLst>
              <a:ext uri="{FF2B5EF4-FFF2-40B4-BE49-F238E27FC236}">
                <a16:creationId xmlns:a16="http://schemas.microsoft.com/office/drawing/2014/main" id="{69D7D376-3598-4D8D-9FB1-0764C7D40D8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0DACD5C-0FEE-4D65-9508-FCD89FCF013B}"/>
              </a:ext>
            </a:extLst>
          </p:cNvPr>
          <p:cNvSpPr>
            <a:spLocks noGrp="1"/>
          </p:cNvSpPr>
          <p:nvPr>
            <p:ph type="sldNum" sz="quarter" idx="12"/>
          </p:nvPr>
        </p:nvSpPr>
        <p:spPr/>
        <p:txBody>
          <a:bodyPr/>
          <a:lstStyle/>
          <a:p>
            <a:fld id="{273917D1-324E-4436-B5E3-1360E2C9278C}" type="slidenum">
              <a:rPr lang="da-DK" smtClean="0"/>
              <a:t>‹nr.›</a:t>
            </a:fld>
            <a:endParaRPr lang="da-DK"/>
          </a:p>
        </p:txBody>
      </p:sp>
    </p:spTree>
    <p:extLst>
      <p:ext uri="{BB962C8B-B14F-4D97-AF65-F5344CB8AC3E}">
        <p14:creationId xmlns:p14="http://schemas.microsoft.com/office/powerpoint/2010/main" val="28023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3A051-B47A-401B-A3AC-60E6016651F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91033F1-380A-44CD-8FA3-F591D0FDD4F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4952030-FD0C-46D2-AD9C-A25E5B28A307}"/>
              </a:ext>
            </a:extLst>
          </p:cNvPr>
          <p:cNvSpPr>
            <a:spLocks noGrp="1"/>
          </p:cNvSpPr>
          <p:nvPr>
            <p:ph type="dt" sz="half" idx="10"/>
          </p:nvPr>
        </p:nvSpPr>
        <p:spPr/>
        <p:txBody>
          <a:bodyPr/>
          <a:lstStyle/>
          <a:p>
            <a:fld id="{3A4AF0B6-D4EA-418A-955D-141F70B584F8}" type="datetimeFigureOut">
              <a:rPr lang="da-DK" smtClean="0"/>
              <a:t>09-09-2025</a:t>
            </a:fld>
            <a:endParaRPr lang="da-DK"/>
          </a:p>
        </p:txBody>
      </p:sp>
      <p:sp>
        <p:nvSpPr>
          <p:cNvPr id="5" name="Pladsholder til sidefod 4">
            <a:extLst>
              <a:ext uri="{FF2B5EF4-FFF2-40B4-BE49-F238E27FC236}">
                <a16:creationId xmlns:a16="http://schemas.microsoft.com/office/drawing/2014/main" id="{D7871B27-8843-4467-AC55-BC91F5A7F26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DC82EF4-EC12-4F37-8E90-723F770698B7}"/>
              </a:ext>
            </a:extLst>
          </p:cNvPr>
          <p:cNvSpPr>
            <a:spLocks noGrp="1"/>
          </p:cNvSpPr>
          <p:nvPr>
            <p:ph type="sldNum" sz="quarter" idx="12"/>
          </p:nvPr>
        </p:nvSpPr>
        <p:spPr/>
        <p:txBody>
          <a:bodyPr/>
          <a:lstStyle/>
          <a:p>
            <a:fld id="{273917D1-324E-4436-B5E3-1360E2C9278C}" type="slidenum">
              <a:rPr lang="da-DK" smtClean="0"/>
              <a:t>‹nr.›</a:t>
            </a:fld>
            <a:endParaRPr lang="da-DK"/>
          </a:p>
        </p:txBody>
      </p:sp>
    </p:spTree>
    <p:extLst>
      <p:ext uri="{BB962C8B-B14F-4D97-AF65-F5344CB8AC3E}">
        <p14:creationId xmlns:p14="http://schemas.microsoft.com/office/powerpoint/2010/main" val="299691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06ECF-7E0E-4865-97AA-3CC9FDE4679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8B5FEAE-F92B-47A5-91A2-6DD3C0F813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A0678A7-6554-4118-B2C0-36303E23BA4E}"/>
              </a:ext>
            </a:extLst>
          </p:cNvPr>
          <p:cNvSpPr>
            <a:spLocks noGrp="1"/>
          </p:cNvSpPr>
          <p:nvPr>
            <p:ph type="dt" sz="half" idx="10"/>
          </p:nvPr>
        </p:nvSpPr>
        <p:spPr/>
        <p:txBody>
          <a:bodyPr/>
          <a:lstStyle/>
          <a:p>
            <a:fld id="{3A4AF0B6-D4EA-418A-955D-141F70B584F8}" type="datetimeFigureOut">
              <a:rPr lang="da-DK" smtClean="0"/>
              <a:t>09-09-2025</a:t>
            </a:fld>
            <a:endParaRPr lang="da-DK"/>
          </a:p>
        </p:txBody>
      </p:sp>
      <p:sp>
        <p:nvSpPr>
          <p:cNvPr id="5" name="Pladsholder til sidefod 4">
            <a:extLst>
              <a:ext uri="{FF2B5EF4-FFF2-40B4-BE49-F238E27FC236}">
                <a16:creationId xmlns:a16="http://schemas.microsoft.com/office/drawing/2014/main" id="{B9FE7937-94B4-4BD1-9D82-1D537B6EC12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712C952-0F3E-4920-892C-9DD3EE9E25D5}"/>
              </a:ext>
            </a:extLst>
          </p:cNvPr>
          <p:cNvSpPr>
            <a:spLocks noGrp="1"/>
          </p:cNvSpPr>
          <p:nvPr>
            <p:ph type="sldNum" sz="quarter" idx="12"/>
          </p:nvPr>
        </p:nvSpPr>
        <p:spPr/>
        <p:txBody>
          <a:bodyPr/>
          <a:lstStyle/>
          <a:p>
            <a:fld id="{273917D1-324E-4436-B5E3-1360E2C9278C}" type="slidenum">
              <a:rPr lang="da-DK" smtClean="0"/>
              <a:t>‹nr.›</a:t>
            </a:fld>
            <a:endParaRPr lang="da-DK"/>
          </a:p>
        </p:txBody>
      </p:sp>
    </p:spTree>
    <p:extLst>
      <p:ext uri="{BB962C8B-B14F-4D97-AF65-F5344CB8AC3E}">
        <p14:creationId xmlns:p14="http://schemas.microsoft.com/office/powerpoint/2010/main" val="168680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296A5-C9FC-4364-BF4E-AC515F3225C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43ED3E3-730C-40FA-837A-C50179963D62}"/>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6E1ACFF-34F4-491B-8C3F-8B967AEBB27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01D3EA2-861E-49D7-B0A9-DA6C82FE4A69}"/>
              </a:ext>
            </a:extLst>
          </p:cNvPr>
          <p:cNvSpPr>
            <a:spLocks noGrp="1"/>
          </p:cNvSpPr>
          <p:nvPr>
            <p:ph type="dt" sz="half" idx="10"/>
          </p:nvPr>
        </p:nvSpPr>
        <p:spPr/>
        <p:txBody>
          <a:bodyPr/>
          <a:lstStyle/>
          <a:p>
            <a:fld id="{3A4AF0B6-D4EA-418A-955D-141F70B584F8}" type="datetimeFigureOut">
              <a:rPr lang="da-DK" smtClean="0"/>
              <a:t>09-09-2025</a:t>
            </a:fld>
            <a:endParaRPr lang="da-DK"/>
          </a:p>
        </p:txBody>
      </p:sp>
      <p:sp>
        <p:nvSpPr>
          <p:cNvPr id="6" name="Pladsholder til sidefod 5">
            <a:extLst>
              <a:ext uri="{FF2B5EF4-FFF2-40B4-BE49-F238E27FC236}">
                <a16:creationId xmlns:a16="http://schemas.microsoft.com/office/drawing/2014/main" id="{6E7D009B-7ACA-4CC7-BCF8-4C0EF8FDA45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803A9BC-600D-464C-A76E-50B13CD3197B}"/>
              </a:ext>
            </a:extLst>
          </p:cNvPr>
          <p:cNvSpPr>
            <a:spLocks noGrp="1"/>
          </p:cNvSpPr>
          <p:nvPr>
            <p:ph type="sldNum" sz="quarter" idx="12"/>
          </p:nvPr>
        </p:nvSpPr>
        <p:spPr/>
        <p:txBody>
          <a:bodyPr/>
          <a:lstStyle/>
          <a:p>
            <a:fld id="{273917D1-324E-4436-B5E3-1360E2C9278C}" type="slidenum">
              <a:rPr lang="da-DK" smtClean="0"/>
              <a:t>‹nr.›</a:t>
            </a:fld>
            <a:endParaRPr lang="da-DK"/>
          </a:p>
        </p:txBody>
      </p:sp>
    </p:spTree>
    <p:extLst>
      <p:ext uri="{BB962C8B-B14F-4D97-AF65-F5344CB8AC3E}">
        <p14:creationId xmlns:p14="http://schemas.microsoft.com/office/powerpoint/2010/main" val="172992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431C3-472C-4EFD-9058-743C5D13EAA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9A68148-E661-432B-8C29-F9DCFC1FF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A10C011-724A-4C81-A14E-E7A5B746110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27C833A-897C-4F3B-8F76-718B7D664B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572F3A3-AC27-41FC-8A71-ED06E0DB574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C8110F6-C8DA-4DF8-B501-E87894408092}"/>
              </a:ext>
            </a:extLst>
          </p:cNvPr>
          <p:cNvSpPr>
            <a:spLocks noGrp="1"/>
          </p:cNvSpPr>
          <p:nvPr>
            <p:ph type="dt" sz="half" idx="10"/>
          </p:nvPr>
        </p:nvSpPr>
        <p:spPr/>
        <p:txBody>
          <a:bodyPr/>
          <a:lstStyle/>
          <a:p>
            <a:fld id="{3A4AF0B6-D4EA-418A-955D-141F70B584F8}" type="datetimeFigureOut">
              <a:rPr lang="da-DK" smtClean="0"/>
              <a:t>09-09-2025</a:t>
            </a:fld>
            <a:endParaRPr lang="da-DK"/>
          </a:p>
        </p:txBody>
      </p:sp>
      <p:sp>
        <p:nvSpPr>
          <p:cNvPr id="8" name="Pladsholder til sidefod 7">
            <a:extLst>
              <a:ext uri="{FF2B5EF4-FFF2-40B4-BE49-F238E27FC236}">
                <a16:creationId xmlns:a16="http://schemas.microsoft.com/office/drawing/2014/main" id="{0B84D59C-9454-4AAD-A8DE-55831BAFDAB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F813BEEB-5DA8-4369-94CE-02EC857F2966}"/>
              </a:ext>
            </a:extLst>
          </p:cNvPr>
          <p:cNvSpPr>
            <a:spLocks noGrp="1"/>
          </p:cNvSpPr>
          <p:nvPr>
            <p:ph type="sldNum" sz="quarter" idx="12"/>
          </p:nvPr>
        </p:nvSpPr>
        <p:spPr/>
        <p:txBody>
          <a:bodyPr/>
          <a:lstStyle/>
          <a:p>
            <a:fld id="{273917D1-324E-4436-B5E3-1360E2C9278C}" type="slidenum">
              <a:rPr lang="da-DK" smtClean="0"/>
              <a:t>‹nr.›</a:t>
            </a:fld>
            <a:endParaRPr lang="da-DK"/>
          </a:p>
        </p:txBody>
      </p:sp>
    </p:spTree>
    <p:extLst>
      <p:ext uri="{BB962C8B-B14F-4D97-AF65-F5344CB8AC3E}">
        <p14:creationId xmlns:p14="http://schemas.microsoft.com/office/powerpoint/2010/main" val="323056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E72D6-14DB-4267-AECB-9831847DDF3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BCCEFC1-5E69-4ADE-B401-3054F7C1105D}"/>
              </a:ext>
            </a:extLst>
          </p:cNvPr>
          <p:cNvSpPr>
            <a:spLocks noGrp="1"/>
          </p:cNvSpPr>
          <p:nvPr>
            <p:ph type="dt" sz="half" idx="10"/>
          </p:nvPr>
        </p:nvSpPr>
        <p:spPr/>
        <p:txBody>
          <a:bodyPr/>
          <a:lstStyle/>
          <a:p>
            <a:fld id="{3A4AF0B6-D4EA-418A-955D-141F70B584F8}" type="datetimeFigureOut">
              <a:rPr lang="da-DK" smtClean="0"/>
              <a:t>09-09-2025</a:t>
            </a:fld>
            <a:endParaRPr lang="da-DK"/>
          </a:p>
        </p:txBody>
      </p:sp>
      <p:sp>
        <p:nvSpPr>
          <p:cNvPr id="4" name="Pladsholder til sidefod 3">
            <a:extLst>
              <a:ext uri="{FF2B5EF4-FFF2-40B4-BE49-F238E27FC236}">
                <a16:creationId xmlns:a16="http://schemas.microsoft.com/office/drawing/2014/main" id="{ED6635C9-08A6-4BC5-937E-4978AA72A2B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D3D7F00-28AC-4E1F-8A45-CC279FD64235}"/>
              </a:ext>
            </a:extLst>
          </p:cNvPr>
          <p:cNvSpPr>
            <a:spLocks noGrp="1"/>
          </p:cNvSpPr>
          <p:nvPr>
            <p:ph type="sldNum" sz="quarter" idx="12"/>
          </p:nvPr>
        </p:nvSpPr>
        <p:spPr/>
        <p:txBody>
          <a:bodyPr/>
          <a:lstStyle/>
          <a:p>
            <a:fld id="{273917D1-324E-4436-B5E3-1360E2C9278C}" type="slidenum">
              <a:rPr lang="da-DK" smtClean="0"/>
              <a:t>‹nr.›</a:t>
            </a:fld>
            <a:endParaRPr lang="da-DK"/>
          </a:p>
        </p:txBody>
      </p:sp>
    </p:spTree>
    <p:extLst>
      <p:ext uri="{BB962C8B-B14F-4D97-AF65-F5344CB8AC3E}">
        <p14:creationId xmlns:p14="http://schemas.microsoft.com/office/powerpoint/2010/main" val="318772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4D5C2FA-1CA8-4DC8-89C8-7626A27EF128}"/>
              </a:ext>
            </a:extLst>
          </p:cNvPr>
          <p:cNvSpPr>
            <a:spLocks noGrp="1"/>
          </p:cNvSpPr>
          <p:nvPr>
            <p:ph type="dt" sz="half" idx="10"/>
          </p:nvPr>
        </p:nvSpPr>
        <p:spPr/>
        <p:txBody>
          <a:bodyPr/>
          <a:lstStyle/>
          <a:p>
            <a:fld id="{3A4AF0B6-D4EA-418A-955D-141F70B584F8}" type="datetimeFigureOut">
              <a:rPr lang="da-DK" smtClean="0"/>
              <a:t>09-09-2025</a:t>
            </a:fld>
            <a:endParaRPr lang="da-DK"/>
          </a:p>
        </p:txBody>
      </p:sp>
      <p:sp>
        <p:nvSpPr>
          <p:cNvPr id="3" name="Pladsholder til sidefod 2">
            <a:extLst>
              <a:ext uri="{FF2B5EF4-FFF2-40B4-BE49-F238E27FC236}">
                <a16:creationId xmlns:a16="http://schemas.microsoft.com/office/drawing/2014/main" id="{BFF56DB6-90E6-4469-A396-1C06793CE77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0708297-5BD1-49EC-A95A-D67C4126E3B1}"/>
              </a:ext>
            </a:extLst>
          </p:cNvPr>
          <p:cNvSpPr>
            <a:spLocks noGrp="1"/>
          </p:cNvSpPr>
          <p:nvPr>
            <p:ph type="sldNum" sz="quarter" idx="12"/>
          </p:nvPr>
        </p:nvSpPr>
        <p:spPr/>
        <p:txBody>
          <a:bodyPr/>
          <a:lstStyle/>
          <a:p>
            <a:fld id="{273917D1-324E-4436-B5E3-1360E2C9278C}" type="slidenum">
              <a:rPr lang="da-DK" smtClean="0"/>
              <a:t>‹nr.›</a:t>
            </a:fld>
            <a:endParaRPr lang="da-DK"/>
          </a:p>
        </p:txBody>
      </p:sp>
    </p:spTree>
    <p:extLst>
      <p:ext uri="{BB962C8B-B14F-4D97-AF65-F5344CB8AC3E}">
        <p14:creationId xmlns:p14="http://schemas.microsoft.com/office/powerpoint/2010/main" val="263973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C26E2-8133-48B9-8684-3EC3209DE8D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39DB472-E74D-41F8-B426-420B7128AA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B64A50C-843D-4475-AA07-0D4220DF2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E457C0E-290C-4AD0-826A-09E009BA5BB1}"/>
              </a:ext>
            </a:extLst>
          </p:cNvPr>
          <p:cNvSpPr>
            <a:spLocks noGrp="1"/>
          </p:cNvSpPr>
          <p:nvPr>
            <p:ph type="dt" sz="half" idx="10"/>
          </p:nvPr>
        </p:nvSpPr>
        <p:spPr/>
        <p:txBody>
          <a:bodyPr/>
          <a:lstStyle/>
          <a:p>
            <a:fld id="{3A4AF0B6-D4EA-418A-955D-141F70B584F8}" type="datetimeFigureOut">
              <a:rPr lang="da-DK" smtClean="0"/>
              <a:t>09-09-2025</a:t>
            </a:fld>
            <a:endParaRPr lang="da-DK"/>
          </a:p>
        </p:txBody>
      </p:sp>
      <p:sp>
        <p:nvSpPr>
          <p:cNvPr id="6" name="Pladsholder til sidefod 5">
            <a:extLst>
              <a:ext uri="{FF2B5EF4-FFF2-40B4-BE49-F238E27FC236}">
                <a16:creationId xmlns:a16="http://schemas.microsoft.com/office/drawing/2014/main" id="{A67A1942-9A09-4B1C-8792-31BC871CF58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0C59E56-86CA-48F9-86A7-300C46AC29EA}"/>
              </a:ext>
            </a:extLst>
          </p:cNvPr>
          <p:cNvSpPr>
            <a:spLocks noGrp="1"/>
          </p:cNvSpPr>
          <p:nvPr>
            <p:ph type="sldNum" sz="quarter" idx="12"/>
          </p:nvPr>
        </p:nvSpPr>
        <p:spPr/>
        <p:txBody>
          <a:bodyPr/>
          <a:lstStyle/>
          <a:p>
            <a:fld id="{273917D1-324E-4436-B5E3-1360E2C9278C}" type="slidenum">
              <a:rPr lang="da-DK" smtClean="0"/>
              <a:t>‹nr.›</a:t>
            </a:fld>
            <a:endParaRPr lang="da-DK"/>
          </a:p>
        </p:txBody>
      </p:sp>
    </p:spTree>
    <p:extLst>
      <p:ext uri="{BB962C8B-B14F-4D97-AF65-F5344CB8AC3E}">
        <p14:creationId xmlns:p14="http://schemas.microsoft.com/office/powerpoint/2010/main" val="59328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68D6F-9C3E-43F9-90E5-125235812AD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BCE6AB2-A3FD-491C-918F-EFBE08D62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586FA31-9E1D-432F-B5B8-238E500FC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DCFF077-6C1E-4818-9757-92EBF821B943}"/>
              </a:ext>
            </a:extLst>
          </p:cNvPr>
          <p:cNvSpPr>
            <a:spLocks noGrp="1"/>
          </p:cNvSpPr>
          <p:nvPr>
            <p:ph type="dt" sz="half" idx="10"/>
          </p:nvPr>
        </p:nvSpPr>
        <p:spPr/>
        <p:txBody>
          <a:bodyPr/>
          <a:lstStyle/>
          <a:p>
            <a:fld id="{3A4AF0B6-D4EA-418A-955D-141F70B584F8}" type="datetimeFigureOut">
              <a:rPr lang="da-DK" smtClean="0"/>
              <a:t>09-09-2025</a:t>
            </a:fld>
            <a:endParaRPr lang="da-DK"/>
          </a:p>
        </p:txBody>
      </p:sp>
      <p:sp>
        <p:nvSpPr>
          <p:cNvPr id="6" name="Pladsholder til sidefod 5">
            <a:extLst>
              <a:ext uri="{FF2B5EF4-FFF2-40B4-BE49-F238E27FC236}">
                <a16:creationId xmlns:a16="http://schemas.microsoft.com/office/drawing/2014/main" id="{86E24332-91CD-434D-A4FF-6898B614125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1CCA803-654E-4045-9E59-0C424D16482F}"/>
              </a:ext>
            </a:extLst>
          </p:cNvPr>
          <p:cNvSpPr>
            <a:spLocks noGrp="1"/>
          </p:cNvSpPr>
          <p:nvPr>
            <p:ph type="sldNum" sz="quarter" idx="12"/>
          </p:nvPr>
        </p:nvSpPr>
        <p:spPr/>
        <p:txBody>
          <a:bodyPr/>
          <a:lstStyle/>
          <a:p>
            <a:fld id="{273917D1-324E-4436-B5E3-1360E2C9278C}" type="slidenum">
              <a:rPr lang="da-DK" smtClean="0"/>
              <a:t>‹nr.›</a:t>
            </a:fld>
            <a:endParaRPr lang="da-DK"/>
          </a:p>
        </p:txBody>
      </p:sp>
    </p:spTree>
    <p:extLst>
      <p:ext uri="{BB962C8B-B14F-4D97-AF65-F5344CB8AC3E}">
        <p14:creationId xmlns:p14="http://schemas.microsoft.com/office/powerpoint/2010/main" val="428665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2EFA93C-2E31-4A72-A500-276FE3292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D76EA75-DBEA-4463-B622-362AAE520C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811BC99-1A64-47E8-B2E3-F4321BE75D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AF0B6-D4EA-418A-955D-141F70B584F8}" type="datetimeFigureOut">
              <a:rPr lang="da-DK" smtClean="0"/>
              <a:t>09-09-2025</a:t>
            </a:fld>
            <a:endParaRPr lang="da-DK"/>
          </a:p>
        </p:txBody>
      </p:sp>
      <p:sp>
        <p:nvSpPr>
          <p:cNvPr id="5" name="Pladsholder til sidefod 4">
            <a:extLst>
              <a:ext uri="{FF2B5EF4-FFF2-40B4-BE49-F238E27FC236}">
                <a16:creationId xmlns:a16="http://schemas.microsoft.com/office/drawing/2014/main" id="{9EAD6B6C-AFDC-45FF-997A-A6CEE8D0D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CC3D4C8-6B20-4CE8-8F95-562C5DF29D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917D1-324E-4436-B5E3-1360E2C9278C}" type="slidenum">
              <a:rPr lang="da-DK" smtClean="0"/>
              <a:t>‹nr.›</a:t>
            </a:fld>
            <a:endParaRPr lang="da-DK"/>
          </a:p>
        </p:txBody>
      </p:sp>
    </p:spTree>
    <p:extLst>
      <p:ext uri="{BB962C8B-B14F-4D97-AF65-F5344CB8AC3E}">
        <p14:creationId xmlns:p14="http://schemas.microsoft.com/office/powerpoint/2010/main" val="2114974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KULTUR@GLOSTRUP.D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elvbetjening.egki.dk/161/161-1301211030357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ndberet.virk.dk/myndigheder/kommuner/Glostrup/Send_erklaering_om_indhentelse_af_boerneattest-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9">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1">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5" name="Group 43">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45" name="Freeform: Shape 44">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45">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51" name="Freeform: Shape 50">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5C0E2B37-1B5C-4614-9225-477B7EF53A3E}"/>
              </a:ext>
            </a:extLst>
          </p:cNvPr>
          <p:cNvSpPr>
            <a:spLocks noGrp="1"/>
          </p:cNvSpPr>
          <p:nvPr>
            <p:ph type="ctrTitle"/>
          </p:nvPr>
        </p:nvSpPr>
        <p:spPr>
          <a:xfrm>
            <a:off x="804672" y="1055098"/>
            <a:ext cx="5760719" cy="4747805"/>
          </a:xfrm>
        </p:spPr>
        <p:txBody>
          <a:bodyPr anchor="ctr">
            <a:normAutofit/>
          </a:bodyPr>
          <a:lstStyle/>
          <a:p>
            <a:pPr algn="l"/>
            <a:r>
              <a:rPr lang="da-DK" sz="4000">
                <a:solidFill>
                  <a:schemeClr val="tx2"/>
                </a:solidFill>
              </a:rPr>
              <a:t>TILSKUDSREGNSKAB OG </a:t>
            </a:r>
            <a:br>
              <a:rPr lang="da-DK" sz="4000">
                <a:solidFill>
                  <a:schemeClr val="tx2"/>
                </a:solidFill>
              </a:rPr>
            </a:br>
            <a:r>
              <a:rPr lang="da-DK" sz="4000">
                <a:solidFill>
                  <a:schemeClr val="tx2"/>
                </a:solidFill>
              </a:rPr>
              <a:t>ANSØGNING OM AKTIVITETSTILSKUD</a:t>
            </a:r>
          </a:p>
        </p:txBody>
      </p:sp>
      <p:sp>
        <p:nvSpPr>
          <p:cNvPr id="3" name="Undertitel 2">
            <a:extLst>
              <a:ext uri="{FF2B5EF4-FFF2-40B4-BE49-F238E27FC236}">
                <a16:creationId xmlns:a16="http://schemas.microsoft.com/office/drawing/2014/main" id="{6FD1FCB7-FFD1-4FCA-A8F4-55A1A0C8533C}"/>
              </a:ext>
            </a:extLst>
          </p:cNvPr>
          <p:cNvSpPr>
            <a:spLocks noGrp="1"/>
          </p:cNvSpPr>
          <p:nvPr>
            <p:ph type="subTitle" idx="1"/>
          </p:nvPr>
        </p:nvSpPr>
        <p:spPr>
          <a:xfrm>
            <a:off x="8342357" y="1638300"/>
            <a:ext cx="3330531" cy="3581400"/>
          </a:xfrm>
        </p:spPr>
        <p:txBody>
          <a:bodyPr anchor="ctr">
            <a:normAutofit/>
          </a:bodyPr>
          <a:lstStyle/>
          <a:p>
            <a:pPr algn="l"/>
            <a:r>
              <a:rPr lang="da-DK" dirty="0">
                <a:solidFill>
                  <a:schemeClr val="tx2"/>
                </a:solidFill>
              </a:rPr>
              <a:t>Vejledning til digitalt ansøgningsforløb</a:t>
            </a:r>
          </a:p>
          <a:p>
            <a:pPr algn="l"/>
            <a:r>
              <a:rPr lang="da-DK" dirty="0">
                <a:solidFill>
                  <a:schemeClr val="tx2"/>
                </a:solidFill>
              </a:rPr>
              <a:t>Glostrup Kommune, Center Kultur Idræt Fritid</a:t>
            </a:r>
          </a:p>
          <a:p>
            <a:pPr algn="l"/>
            <a:r>
              <a:rPr lang="da-DK" sz="1600" dirty="0">
                <a:solidFill>
                  <a:schemeClr val="tx2"/>
                </a:solidFill>
              </a:rPr>
              <a:t>Opdateret februar 2024</a:t>
            </a:r>
          </a:p>
        </p:txBody>
      </p:sp>
    </p:spTree>
    <p:extLst>
      <p:ext uri="{BB962C8B-B14F-4D97-AF65-F5344CB8AC3E}">
        <p14:creationId xmlns:p14="http://schemas.microsoft.com/office/powerpoint/2010/main" val="363566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0210CC7-7CC1-4579-802C-F3E6A625F8E2}"/>
              </a:ext>
            </a:extLst>
          </p:cNvPr>
          <p:cNvSpPr>
            <a:spLocks noGrp="1"/>
          </p:cNvSpPr>
          <p:nvPr>
            <p:ph type="title"/>
          </p:nvPr>
        </p:nvSpPr>
        <p:spPr>
          <a:xfrm>
            <a:off x="838200" y="329266"/>
            <a:ext cx="10515600" cy="1325563"/>
          </a:xfrm>
        </p:spPr>
        <p:txBody>
          <a:bodyPr>
            <a:normAutofit/>
          </a:bodyPr>
          <a:lstStyle/>
          <a:p>
            <a:r>
              <a:rPr lang="da-DK" sz="3200" dirty="0"/>
              <a:t>STEP 7</a:t>
            </a:r>
            <a:br>
              <a:rPr lang="da-DK" sz="3200" dirty="0"/>
            </a:br>
            <a:r>
              <a:rPr lang="da-DK" sz="3200" dirty="0"/>
              <a:t>Opgørelse over aktivitetstimer – sidste år</a:t>
            </a:r>
          </a:p>
        </p:txBody>
      </p:sp>
      <p:sp>
        <p:nvSpPr>
          <p:cNvPr id="5" name="Tekstfelt 4">
            <a:extLst>
              <a:ext uri="{FF2B5EF4-FFF2-40B4-BE49-F238E27FC236}">
                <a16:creationId xmlns:a16="http://schemas.microsoft.com/office/drawing/2014/main" id="{7A3BB14B-EA91-4394-BA0A-FE7FF10944BD}"/>
              </a:ext>
            </a:extLst>
          </p:cNvPr>
          <p:cNvSpPr txBox="1"/>
          <p:nvPr/>
        </p:nvSpPr>
        <p:spPr>
          <a:xfrm>
            <a:off x="838197" y="1654829"/>
            <a:ext cx="4429122" cy="4247317"/>
          </a:xfrm>
          <a:prstGeom prst="rect">
            <a:avLst/>
          </a:prstGeom>
          <a:noFill/>
        </p:spPr>
        <p:txBody>
          <a:bodyPr wrap="square" rtlCol="0">
            <a:spAutoFit/>
          </a:bodyPr>
          <a:lstStyle/>
          <a:p>
            <a:r>
              <a:rPr lang="da-DK" dirty="0"/>
              <a:t>Hvis foreningen har modtaget aktivitetstilskud sidste år, skal du vedhæfte det udfyldte regneark for aktivitetstimer. Det som du i starten gemte på din pc.</a:t>
            </a:r>
          </a:p>
          <a:p>
            <a:r>
              <a:rPr lang="da-DK" dirty="0"/>
              <a:t>Hvis ikke du har skemaet, så findes det på hjemmesiden.</a:t>
            </a:r>
          </a:p>
          <a:p>
            <a:endParaRPr lang="da-DK" dirty="0"/>
          </a:p>
          <a:p>
            <a:r>
              <a:rPr lang="da-DK" dirty="0"/>
              <a:t>Det samlede antal aktivitetstimer sidste år for hhv. træning og mødeaktivitet i Glostrup og aktivitetstimer med lejre eller overnatning indtastes.</a:t>
            </a:r>
          </a:p>
          <a:p>
            <a:endParaRPr lang="da-DK" dirty="0"/>
          </a:p>
          <a:p>
            <a:r>
              <a:rPr lang="da-DK" dirty="0"/>
              <a:t>Denne side vises kun, hvis du har sagt ”ja” til, at foreningen har modtaget aktivitetstilskud. </a:t>
            </a:r>
          </a:p>
          <a:p>
            <a:endParaRPr lang="da-DK" dirty="0"/>
          </a:p>
        </p:txBody>
      </p:sp>
      <p:pic>
        <p:nvPicPr>
          <p:cNvPr id="3" name="Billede 2">
            <a:extLst>
              <a:ext uri="{FF2B5EF4-FFF2-40B4-BE49-F238E27FC236}">
                <a16:creationId xmlns:a16="http://schemas.microsoft.com/office/drawing/2014/main" id="{ED971144-CA74-4C3E-8BC9-C5308DD6BD38}"/>
              </a:ext>
            </a:extLst>
          </p:cNvPr>
          <p:cNvPicPr>
            <a:picLocks noChangeAspect="1"/>
          </p:cNvPicPr>
          <p:nvPr/>
        </p:nvPicPr>
        <p:blipFill rotWithShape="1">
          <a:blip r:embed="rId2"/>
          <a:srcRect l="58611" t="16515" r="8930" b="10771"/>
          <a:stretch/>
        </p:blipFill>
        <p:spPr>
          <a:xfrm>
            <a:off x="5362574" y="1634575"/>
            <a:ext cx="6619875" cy="4460605"/>
          </a:xfrm>
          <a:prstGeom prst="rect">
            <a:avLst/>
          </a:prstGeom>
        </p:spPr>
      </p:pic>
    </p:spTree>
    <p:extLst>
      <p:ext uri="{BB962C8B-B14F-4D97-AF65-F5344CB8AC3E}">
        <p14:creationId xmlns:p14="http://schemas.microsoft.com/office/powerpoint/2010/main" val="351627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BE76542-B042-4F01-9F54-8886532AD867}"/>
              </a:ext>
            </a:extLst>
          </p:cNvPr>
          <p:cNvSpPr>
            <a:spLocks noGrp="1"/>
          </p:cNvSpPr>
          <p:nvPr>
            <p:ph type="title"/>
          </p:nvPr>
        </p:nvSpPr>
        <p:spPr>
          <a:xfrm>
            <a:off x="647006" y="329266"/>
            <a:ext cx="10706794" cy="1325563"/>
          </a:xfrm>
        </p:spPr>
        <p:txBody>
          <a:bodyPr>
            <a:normAutofit/>
          </a:bodyPr>
          <a:lstStyle/>
          <a:p>
            <a:r>
              <a:rPr lang="da-DK" sz="3200" dirty="0"/>
              <a:t>STEP 8</a:t>
            </a:r>
            <a:br>
              <a:rPr lang="da-DK" sz="3200" dirty="0"/>
            </a:br>
            <a:r>
              <a:rPr lang="da-DK" sz="3200" dirty="0"/>
              <a:t>Ansøgning om aktivitetstilskud </a:t>
            </a:r>
          </a:p>
        </p:txBody>
      </p:sp>
      <p:sp>
        <p:nvSpPr>
          <p:cNvPr id="5" name="Tekstfelt 4">
            <a:extLst>
              <a:ext uri="{FF2B5EF4-FFF2-40B4-BE49-F238E27FC236}">
                <a16:creationId xmlns:a16="http://schemas.microsoft.com/office/drawing/2014/main" id="{239BA126-510C-4E48-9949-BBC45170D89C}"/>
              </a:ext>
            </a:extLst>
          </p:cNvPr>
          <p:cNvSpPr txBox="1"/>
          <p:nvPr/>
        </p:nvSpPr>
        <p:spPr>
          <a:xfrm>
            <a:off x="647006" y="1819003"/>
            <a:ext cx="5074525" cy="4524315"/>
          </a:xfrm>
          <a:prstGeom prst="rect">
            <a:avLst/>
          </a:prstGeom>
          <a:noFill/>
        </p:spPr>
        <p:txBody>
          <a:bodyPr wrap="square" rtlCol="0">
            <a:spAutoFit/>
          </a:bodyPr>
          <a:lstStyle/>
          <a:p>
            <a:r>
              <a:rPr lang="da-DK" dirty="0"/>
              <a:t>Her skal du svare på, om du ønsker at søge aktivitetstilskud. </a:t>
            </a:r>
            <a:br>
              <a:rPr lang="da-DK" dirty="0"/>
            </a:br>
            <a:r>
              <a:rPr lang="da-DK" dirty="0"/>
              <a:t>Hvis du svarer ”ja”, skal du herefter skrive følgende oplysninger for, at vi kan beregne jeres forenings andel af aktivitetstilskudspuljen:</a:t>
            </a:r>
          </a:p>
          <a:p>
            <a:endParaRPr lang="da-DK" dirty="0"/>
          </a:p>
          <a:p>
            <a:r>
              <a:rPr lang="da-DK" i="1" dirty="0"/>
              <a:t>  1. Forventet indtægt fra kontingent i år for </a:t>
            </a:r>
            <a:br>
              <a:rPr lang="da-DK" i="1" dirty="0"/>
            </a:br>
            <a:r>
              <a:rPr lang="da-DK" i="1" dirty="0"/>
              <a:t>      medlemmer under 25 år</a:t>
            </a:r>
          </a:p>
          <a:p>
            <a:endParaRPr lang="da-DK" dirty="0"/>
          </a:p>
          <a:p>
            <a:r>
              <a:rPr lang="da-DK" i="1" dirty="0"/>
              <a:t>  2. Forventet aktivitetstimer i alt i år</a:t>
            </a:r>
          </a:p>
          <a:p>
            <a:endParaRPr lang="da-DK" dirty="0"/>
          </a:p>
          <a:p>
            <a:r>
              <a:rPr lang="da-DK" dirty="0"/>
              <a:t>Hvis jeres forening angiver at have markant flere eller færre antal aktivitetstimer i år end sidste år, skal I angive hvorfor fx flere hold, færre hold og gerne hvorfor.</a:t>
            </a:r>
          </a:p>
          <a:p>
            <a:endParaRPr lang="da-DK" dirty="0"/>
          </a:p>
        </p:txBody>
      </p:sp>
      <p:pic>
        <p:nvPicPr>
          <p:cNvPr id="6" name="Billede 5">
            <a:extLst>
              <a:ext uri="{FF2B5EF4-FFF2-40B4-BE49-F238E27FC236}">
                <a16:creationId xmlns:a16="http://schemas.microsoft.com/office/drawing/2014/main" id="{72EED700-1418-4480-ACAA-9F13E2F7D8A4}"/>
              </a:ext>
            </a:extLst>
          </p:cNvPr>
          <p:cNvPicPr>
            <a:picLocks noChangeAspect="1"/>
          </p:cNvPicPr>
          <p:nvPr/>
        </p:nvPicPr>
        <p:blipFill rotWithShape="1">
          <a:blip r:embed="rId2"/>
          <a:srcRect l="8742" t="11927" r="59655" b="11291"/>
          <a:stretch/>
        </p:blipFill>
        <p:spPr>
          <a:xfrm>
            <a:off x="6096000" y="1819003"/>
            <a:ext cx="5930462" cy="4333844"/>
          </a:xfrm>
          <a:prstGeom prst="rect">
            <a:avLst/>
          </a:prstGeom>
        </p:spPr>
      </p:pic>
    </p:spTree>
    <p:extLst>
      <p:ext uri="{BB962C8B-B14F-4D97-AF65-F5344CB8AC3E}">
        <p14:creationId xmlns:p14="http://schemas.microsoft.com/office/powerpoint/2010/main" val="416562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31E7E0D-5B70-410A-BC7E-682A5159641B}"/>
              </a:ext>
            </a:extLst>
          </p:cNvPr>
          <p:cNvSpPr>
            <a:spLocks noGrp="1"/>
          </p:cNvSpPr>
          <p:nvPr>
            <p:ph type="title"/>
          </p:nvPr>
        </p:nvSpPr>
        <p:spPr>
          <a:xfrm>
            <a:off x="838200" y="329266"/>
            <a:ext cx="10515600" cy="1325563"/>
          </a:xfrm>
        </p:spPr>
        <p:txBody>
          <a:bodyPr>
            <a:normAutofit/>
          </a:bodyPr>
          <a:lstStyle/>
          <a:p>
            <a:r>
              <a:rPr lang="da-DK" sz="3200" dirty="0"/>
              <a:t>STEP 9</a:t>
            </a:r>
            <a:br>
              <a:rPr lang="da-DK" sz="3200" dirty="0"/>
            </a:br>
            <a:r>
              <a:rPr lang="da-DK" sz="3200" dirty="0"/>
              <a:t>Underskrifter fra parter</a:t>
            </a:r>
          </a:p>
        </p:txBody>
      </p:sp>
      <p:sp>
        <p:nvSpPr>
          <p:cNvPr id="6" name="Tekstfelt 5">
            <a:extLst>
              <a:ext uri="{FF2B5EF4-FFF2-40B4-BE49-F238E27FC236}">
                <a16:creationId xmlns:a16="http://schemas.microsoft.com/office/drawing/2014/main" id="{B4D95E9C-E149-41A5-80E2-8FD984BFD847}"/>
              </a:ext>
            </a:extLst>
          </p:cNvPr>
          <p:cNvSpPr txBox="1"/>
          <p:nvPr/>
        </p:nvSpPr>
        <p:spPr>
          <a:xfrm>
            <a:off x="838200" y="1734205"/>
            <a:ext cx="4443966" cy="3416320"/>
          </a:xfrm>
          <a:prstGeom prst="rect">
            <a:avLst/>
          </a:prstGeom>
          <a:noFill/>
        </p:spPr>
        <p:txBody>
          <a:bodyPr wrap="square" rtlCol="0">
            <a:spAutoFit/>
          </a:bodyPr>
          <a:lstStyle/>
          <a:p>
            <a:r>
              <a:rPr lang="da-DK" dirty="0"/>
              <a:t>Her vises en oversigt over de parter (bestyrelsesmedlemmer og revisor), du har inviteret til at skrive under på ansøgningen (fra Step 2).     </a:t>
            </a:r>
          </a:p>
          <a:p>
            <a:endParaRPr lang="da-DK" dirty="0"/>
          </a:p>
          <a:p>
            <a:r>
              <a:rPr lang="da-DK" dirty="0"/>
              <a:t>Du kan vælge, om du vil have en mail, hver gang en part har underskrevet, eller først når alle har underskrevet. </a:t>
            </a:r>
          </a:p>
          <a:p>
            <a:endParaRPr lang="da-DK" dirty="0"/>
          </a:p>
          <a:p>
            <a:r>
              <a:rPr lang="da-DK" dirty="0"/>
              <a:t>Når alle har underskrevet med MitID, sendes ansøgningen til Glostrup Kommune.</a:t>
            </a:r>
          </a:p>
          <a:p>
            <a:endParaRPr lang="da-DK" dirty="0"/>
          </a:p>
        </p:txBody>
      </p:sp>
      <p:pic>
        <p:nvPicPr>
          <p:cNvPr id="2" name="Billede 1">
            <a:extLst>
              <a:ext uri="{FF2B5EF4-FFF2-40B4-BE49-F238E27FC236}">
                <a16:creationId xmlns:a16="http://schemas.microsoft.com/office/drawing/2014/main" id="{479BB6FE-857E-43EC-A03E-DED08FAC41ED}"/>
              </a:ext>
            </a:extLst>
          </p:cNvPr>
          <p:cNvPicPr>
            <a:picLocks noChangeAspect="1"/>
          </p:cNvPicPr>
          <p:nvPr/>
        </p:nvPicPr>
        <p:blipFill rotWithShape="1">
          <a:blip r:embed="rId2"/>
          <a:srcRect l="60290" t="17070" r="9758" b="9763"/>
          <a:stretch/>
        </p:blipFill>
        <p:spPr>
          <a:xfrm>
            <a:off x="6182711" y="1734205"/>
            <a:ext cx="5736022" cy="4214467"/>
          </a:xfrm>
          <a:prstGeom prst="rect">
            <a:avLst/>
          </a:prstGeom>
        </p:spPr>
      </p:pic>
    </p:spTree>
    <p:extLst>
      <p:ext uri="{BB962C8B-B14F-4D97-AF65-F5344CB8AC3E}">
        <p14:creationId xmlns:p14="http://schemas.microsoft.com/office/powerpoint/2010/main" val="303947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felt 9">
            <a:extLst>
              <a:ext uri="{FF2B5EF4-FFF2-40B4-BE49-F238E27FC236}">
                <a16:creationId xmlns:a16="http://schemas.microsoft.com/office/drawing/2014/main" id="{73596D0D-433A-408E-BA78-CB1D4C75C155}"/>
              </a:ext>
            </a:extLst>
          </p:cNvPr>
          <p:cNvSpPr txBox="1"/>
          <p:nvPr/>
        </p:nvSpPr>
        <p:spPr>
          <a:xfrm>
            <a:off x="638503" y="2039988"/>
            <a:ext cx="5021317" cy="3970318"/>
          </a:xfrm>
          <a:prstGeom prst="rect">
            <a:avLst/>
          </a:prstGeom>
          <a:noFill/>
        </p:spPr>
        <p:txBody>
          <a:bodyPr wrap="square" rtlCol="0">
            <a:spAutoFit/>
          </a:bodyPr>
          <a:lstStyle/>
          <a:p>
            <a:r>
              <a:rPr lang="da-DK" dirty="0"/>
              <a:t>Til sidst følger en resuméside, hvor du kan gennemgå din ansøgning. </a:t>
            </a:r>
          </a:p>
          <a:p>
            <a:endParaRPr lang="da-DK" dirty="0"/>
          </a:p>
          <a:p>
            <a:r>
              <a:rPr lang="da-DK" dirty="0"/>
              <a:t>Hvis du har rettelser, kan du klikke på knappen Forrige, for at bladre tilbage. Til sidst bekræfter du, at ansøgningen er korrekt. Når alle parter har underskrevet med MitID, sendes ansøgningen til Glostrup Kommune.</a:t>
            </a:r>
          </a:p>
          <a:p>
            <a:endParaRPr lang="da-DK" dirty="0"/>
          </a:p>
          <a:p>
            <a:r>
              <a:rPr lang="da-DK" dirty="0"/>
              <a:t>Hvis alle oplysninger er korrekt udfyldt, vil I få svar på jeres ansøgning efter, at Folkeoplysningsudvalget har afholdt møde i april.</a:t>
            </a:r>
          </a:p>
          <a:p>
            <a:r>
              <a:rPr lang="da-DK" dirty="0"/>
              <a:t>Tildeles I tilskud, vil dette blive udbetalt i to rater – primo maj og ultimo oktober.</a:t>
            </a:r>
          </a:p>
        </p:txBody>
      </p:sp>
      <p:sp>
        <p:nvSpPr>
          <p:cNvPr id="12" name="Titel 1">
            <a:extLst>
              <a:ext uri="{FF2B5EF4-FFF2-40B4-BE49-F238E27FC236}">
                <a16:creationId xmlns:a16="http://schemas.microsoft.com/office/drawing/2014/main" id="{732A753D-A16B-4362-A036-0EC7E9EC99A6}"/>
              </a:ext>
            </a:extLst>
          </p:cNvPr>
          <p:cNvSpPr>
            <a:spLocks noGrp="1"/>
          </p:cNvSpPr>
          <p:nvPr>
            <p:ph type="title"/>
          </p:nvPr>
        </p:nvSpPr>
        <p:spPr>
          <a:xfrm>
            <a:off x="638503" y="329266"/>
            <a:ext cx="10715297" cy="1625658"/>
          </a:xfrm>
        </p:spPr>
        <p:txBody>
          <a:bodyPr>
            <a:normAutofit/>
          </a:bodyPr>
          <a:lstStyle/>
          <a:p>
            <a:r>
              <a:rPr lang="da-DK" sz="3200" dirty="0"/>
              <a:t>STEP 10</a:t>
            </a:r>
            <a:br>
              <a:rPr lang="da-DK" sz="3200" dirty="0"/>
            </a:br>
            <a:r>
              <a:rPr lang="da-DK" sz="3200" dirty="0"/>
              <a:t>Resume og bekræftelse </a:t>
            </a:r>
            <a:br>
              <a:rPr lang="da-DK" sz="3200" dirty="0"/>
            </a:br>
            <a:r>
              <a:rPr lang="da-DK" sz="3200" dirty="0"/>
              <a:t>af ansøgning</a:t>
            </a:r>
          </a:p>
        </p:txBody>
      </p:sp>
      <p:pic>
        <p:nvPicPr>
          <p:cNvPr id="2" name="Billede 1">
            <a:extLst>
              <a:ext uri="{FF2B5EF4-FFF2-40B4-BE49-F238E27FC236}">
                <a16:creationId xmlns:a16="http://schemas.microsoft.com/office/drawing/2014/main" id="{5B62D923-DF38-4A4F-8D12-3DC23A081D68}"/>
              </a:ext>
            </a:extLst>
          </p:cNvPr>
          <p:cNvPicPr>
            <a:picLocks noChangeAspect="1"/>
          </p:cNvPicPr>
          <p:nvPr/>
        </p:nvPicPr>
        <p:blipFill rotWithShape="1">
          <a:blip r:embed="rId2"/>
          <a:srcRect l="61766" t="17703" r="12495" b="4066"/>
          <a:stretch/>
        </p:blipFill>
        <p:spPr>
          <a:xfrm>
            <a:off x="5659820" y="244202"/>
            <a:ext cx="4138449" cy="3783248"/>
          </a:xfrm>
          <a:prstGeom prst="rect">
            <a:avLst/>
          </a:prstGeom>
        </p:spPr>
      </p:pic>
      <p:pic>
        <p:nvPicPr>
          <p:cNvPr id="21" name="Billede 20">
            <a:extLst>
              <a:ext uri="{FF2B5EF4-FFF2-40B4-BE49-F238E27FC236}">
                <a16:creationId xmlns:a16="http://schemas.microsoft.com/office/drawing/2014/main" id="{7BFFEF54-DC0C-46CB-BFF6-09BC809D1E18}"/>
              </a:ext>
            </a:extLst>
          </p:cNvPr>
          <p:cNvPicPr/>
          <p:nvPr/>
        </p:nvPicPr>
        <p:blipFill rotWithShape="1">
          <a:blip r:embed="rId3"/>
          <a:srcRect l="16726" t="12696" r="59055" b="22613"/>
          <a:stretch/>
        </p:blipFill>
        <p:spPr bwMode="auto">
          <a:xfrm>
            <a:off x="7654834" y="3381865"/>
            <a:ext cx="4516148" cy="3429000"/>
          </a:xfrm>
          <a:prstGeom prst="rect">
            <a:avLst/>
          </a:prstGeom>
          <a:ln w="9525">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471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0A2F5F2-A07F-48FB-BAC4-3D15F89530BA}"/>
              </a:ext>
            </a:extLst>
          </p:cNvPr>
          <p:cNvPicPr>
            <a:picLocks noChangeAspect="1"/>
          </p:cNvPicPr>
          <p:nvPr/>
        </p:nvPicPr>
        <p:blipFill rotWithShape="1">
          <a:blip r:embed="rId2"/>
          <a:srcRect l="16802" t="8410" r="59670" b="33392"/>
          <a:stretch/>
        </p:blipFill>
        <p:spPr>
          <a:xfrm>
            <a:off x="5412201" y="1654829"/>
            <a:ext cx="5980352" cy="4565001"/>
          </a:xfrm>
          <a:prstGeom prst="rect">
            <a:avLst/>
          </a:prstGeom>
        </p:spPr>
      </p:pic>
      <p:sp>
        <p:nvSpPr>
          <p:cNvPr id="6" name="Titel 1">
            <a:extLst>
              <a:ext uri="{FF2B5EF4-FFF2-40B4-BE49-F238E27FC236}">
                <a16:creationId xmlns:a16="http://schemas.microsoft.com/office/drawing/2014/main" id="{51AB2DD7-9D5A-4174-917B-DAB8EEA15455}"/>
              </a:ext>
            </a:extLst>
          </p:cNvPr>
          <p:cNvSpPr>
            <a:spLocks noGrp="1"/>
          </p:cNvSpPr>
          <p:nvPr>
            <p:ph type="title"/>
          </p:nvPr>
        </p:nvSpPr>
        <p:spPr>
          <a:xfrm>
            <a:off x="838200" y="329266"/>
            <a:ext cx="10515600" cy="1325563"/>
          </a:xfrm>
        </p:spPr>
        <p:txBody>
          <a:bodyPr>
            <a:normAutofit/>
          </a:bodyPr>
          <a:lstStyle/>
          <a:p>
            <a:r>
              <a:rPr lang="da-DK" sz="3200" dirty="0"/>
              <a:t>STEP 11</a:t>
            </a:r>
            <a:br>
              <a:rPr lang="da-DK" sz="3200" dirty="0"/>
            </a:br>
            <a:r>
              <a:rPr lang="da-DK" sz="3200" dirty="0"/>
              <a:t>Gem kvittering</a:t>
            </a:r>
          </a:p>
        </p:txBody>
      </p:sp>
      <p:sp>
        <p:nvSpPr>
          <p:cNvPr id="8" name="Ellipse 7">
            <a:extLst>
              <a:ext uri="{FF2B5EF4-FFF2-40B4-BE49-F238E27FC236}">
                <a16:creationId xmlns:a16="http://schemas.microsoft.com/office/drawing/2014/main" id="{7C68D099-E842-4086-93C4-C74FE4312477}"/>
              </a:ext>
            </a:extLst>
          </p:cNvPr>
          <p:cNvSpPr/>
          <p:nvPr/>
        </p:nvSpPr>
        <p:spPr>
          <a:xfrm>
            <a:off x="5101916" y="3279226"/>
            <a:ext cx="271395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C0E4E228-C6D9-4901-90A9-DC31B298D2FD}"/>
              </a:ext>
            </a:extLst>
          </p:cNvPr>
          <p:cNvSpPr txBox="1"/>
          <p:nvPr/>
        </p:nvSpPr>
        <p:spPr>
          <a:xfrm>
            <a:off x="838200" y="1762540"/>
            <a:ext cx="3899337" cy="4247317"/>
          </a:xfrm>
          <a:prstGeom prst="rect">
            <a:avLst/>
          </a:prstGeom>
          <a:noFill/>
        </p:spPr>
        <p:txBody>
          <a:bodyPr wrap="square" rtlCol="0">
            <a:spAutoFit/>
          </a:bodyPr>
          <a:lstStyle/>
          <a:p>
            <a:r>
              <a:rPr lang="da-DK" dirty="0"/>
              <a:t>Når du har underskrevet forløbet, får du en side, hvor der er mulighed for at åbne en kvittering. </a:t>
            </a:r>
          </a:p>
          <a:p>
            <a:endParaRPr lang="da-DK" dirty="0"/>
          </a:p>
          <a:p>
            <a:r>
              <a:rPr lang="da-DK" dirty="0"/>
              <a:t>Vi anbefaler, at du åbner og gemmer kvitteringen, så du altid senere kan gå ind og se detaljerne i dit forløb. </a:t>
            </a:r>
          </a:p>
          <a:p>
            <a:endParaRPr lang="da-DK" dirty="0"/>
          </a:p>
          <a:p>
            <a:r>
              <a:rPr lang="da-DK" dirty="0"/>
              <a:t>Her kan du blandt andet se, hvilken rækkefølge du har skrevet bestyrelsen ind til at underskrive forløbet. Det betyder, at vi bedre kan hjælpe med at finde ud af, hvem der mangler at skrive under, hvis ansøgningen strander hos en af underskriverne. </a:t>
            </a:r>
          </a:p>
        </p:txBody>
      </p:sp>
    </p:spTree>
    <p:extLst>
      <p:ext uri="{BB962C8B-B14F-4D97-AF65-F5344CB8AC3E}">
        <p14:creationId xmlns:p14="http://schemas.microsoft.com/office/powerpoint/2010/main" val="2571974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270EEF3-FD2A-46BB-85E9-54FB716E395E}"/>
              </a:ext>
            </a:extLst>
          </p:cNvPr>
          <p:cNvSpPr>
            <a:spLocks noGrp="1"/>
          </p:cNvSpPr>
          <p:nvPr>
            <p:ph idx="1"/>
          </p:nvPr>
        </p:nvSpPr>
        <p:spPr>
          <a:xfrm>
            <a:off x="741981" y="1253331"/>
            <a:ext cx="10708037" cy="4351338"/>
          </a:xfrm>
        </p:spPr>
        <p:txBody>
          <a:bodyPr/>
          <a:lstStyle/>
          <a:p>
            <a:pPr marL="0" indent="0">
              <a:buNone/>
            </a:pPr>
            <a:endParaRPr lang="da-DK" dirty="0"/>
          </a:p>
          <a:p>
            <a:pPr marL="0" indent="0">
              <a:buNone/>
            </a:pPr>
            <a:endParaRPr lang="da-DK" dirty="0"/>
          </a:p>
          <a:p>
            <a:pPr marL="0" indent="0">
              <a:buNone/>
            </a:pPr>
            <a:r>
              <a:rPr lang="da-DK" sz="2000" dirty="0"/>
              <a:t>Ved spørgsmål kontakt:</a:t>
            </a:r>
          </a:p>
          <a:p>
            <a:pPr marL="0" indent="0">
              <a:buNone/>
            </a:pPr>
            <a:r>
              <a:rPr lang="da-DK" sz="2000" dirty="0">
                <a:hlinkClick r:id="rId2"/>
              </a:rPr>
              <a:t>KULTUR@GLOSTRUP.DK</a:t>
            </a:r>
            <a:r>
              <a:rPr lang="da-DK" sz="2000" dirty="0"/>
              <a:t> </a:t>
            </a:r>
          </a:p>
        </p:txBody>
      </p:sp>
    </p:spTree>
    <p:extLst>
      <p:ext uri="{BB962C8B-B14F-4D97-AF65-F5344CB8AC3E}">
        <p14:creationId xmlns:p14="http://schemas.microsoft.com/office/powerpoint/2010/main" val="66644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9C67E3B8-C73F-4D69-8B9E-5D7A99C04388}"/>
              </a:ext>
            </a:extLst>
          </p:cNvPr>
          <p:cNvSpPr>
            <a:spLocks noGrp="1"/>
          </p:cNvSpPr>
          <p:nvPr>
            <p:ph idx="1"/>
          </p:nvPr>
        </p:nvSpPr>
        <p:spPr>
          <a:xfrm>
            <a:off x="838200" y="1074177"/>
            <a:ext cx="10515600" cy="4709645"/>
          </a:xfrm>
        </p:spPr>
        <p:txBody>
          <a:bodyPr>
            <a:normAutofit fontScale="92500" lnSpcReduction="20000"/>
          </a:bodyPr>
          <a:lstStyle/>
          <a:p>
            <a:pPr marL="0" indent="0">
              <a:buNone/>
            </a:pPr>
            <a:r>
              <a:rPr lang="da-DK" dirty="0"/>
              <a:t>Kære folkeoplysende forening</a:t>
            </a:r>
          </a:p>
          <a:p>
            <a:pPr marL="0" indent="0">
              <a:buNone/>
            </a:pPr>
            <a:endParaRPr lang="da-DK" dirty="0"/>
          </a:p>
          <a:p>
            <a:pPr marL="0" indent="0">
              <a:buNone/>
            </a:pPr>
            <a:r>
              <a:rPr lang="da-DK" dirty="0"/>
              <a:t>Denne vejledning er en hjælp for jer, der skal:</a:t>
            </a:r>
          </a:p>
          <a:p>
            <a:pPr marL="0" indent="0">
              <a:buNone/>
            </a:pPr>
            <a:endParaRPr lang="da-DK" dirty="0"/>
          </a:p>
          <a:p>
            <a:r>
              <a:rPr lang="da-DK" dirty="0"/>
              <a:t>Aflægge tilskudsregnskab for Glostrup Kommune seneste regnskabsår</a:t>
            </a:r>
          </a:p>
          <a:p>
            <a:r>
              <a:rPr lang="da-DK" dirty="0"/>
              <a:t>Ansøge om aktivitetstilskud for børn og unge under 25 år, samt personer med nedsat funktionsevne – frist d. 1. marts</a:t>
            </a:r>
          </a:p>
          <a:p>
            <a:pPr marL="0" indent="0">
              <a:buNone/>
            </a:pPr>
            <a:endParaRPr lang="da-DK" dirty="0"/>
          </a:p>
          <a:p>
            <a:pPr marL="0" indent="0">
              <a:buNone/>
            </a:pPr>
            <a:r>
              <a:rPr lang="da-DK" dirty="0"/>
              <a:t>Vejledningen guider dig igennem det digitale ansøgningsforløb via www.glostrup.dk/aktivitetstilskud</a:t>
            </a:r>
          </a:p>
          <a:p>
            <a:pPr marL="0" indent="0">
              <a:buNone/>
            </a:pPr>
            <a:endParaRPr lang="da-DK" dirty="0"/>
          </a:p>
          <a:p>
            <a:pPr marL="0" indent="0">
              <a:buNone/>
            </a:pPr>
            <a:r>
              <a:rPr lang="da-DK" dirty="0"/>
              <a:t>Ansøg her: </a:t>
            </a:r>
            <a:r>
              <a:rPr lang="da-DK" dirty="0">
                <a:hlinkClick r:id="rId2"/>
              </a:rPr>
              <a:t>https://selvbetjening.egki.dk/161/161-13012110303577</a:t>
            </a:r>
            <a:r>
              <a:rPr lang="da-DK" dirty="0"/>
              <a:t> </a:t>
            </a:r>
          </a:p>
        </p:txBody>
      </p:sp>
    </p:spTree>
    <p:extLst>
      <p:ext uri="{BB962C8B-B14F-4D97-AF65-F5344CB8AC3E}">
        <p14:creationId xmlns:p14="http://schemas.microsoft.com/office/powerpoint/2010/main" val="1266173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3766A-258F-4FC1-A59B-269018B45781}"/>
              </a:ext>
            </a:extLst>
          </p:cNvPr>
          <p:cNvSpPr>
            <a:spLocks noGrp="1"/>
          </p:cNvSpPr>
          <p:nvPr>
            <p:ph type="title"/>
          </p:nvPr>
        </p:nvSpPr>
        <p:spPr/>
        <p:txBody>
          <a:bodyPr>
            <a:normAutofit/>
          </a:bodyPr>
          <a:lstStyle/>
          <a:p>
            <a:r>
              <a:rPr lang="da-DK" sz="3200" dirty="0"/>
              <a:t>STEP 1</a:t>
            </a:r>
            <a:br>
              <a:rPr lang="da-DK" sz="3200" dirty="0"/>
            </a:br>
            <a:r>
              <a:rPr lang="da-DK" sz="3200" dirty="0"/>
              <a:t>Forberedelser forud for ansøgning – det skal du bruge:</a:t>
            </a:r>
          </a:p>
        </p:txBody>
      </p:sp>
      <p:sp>
        <p:nvSpPr>
          <p:cNvPr id="3" name="Pladsholder til indhold 2">
            <a:extLst>
              <a:ext uri="{FF2B5EF4-FFF2-40B4-BE49-F238E27FC236}">
                <a16:creationId xmlns:a16="http://schemas.microsoft.com/office/drawing/2014/main" id="{B138CF70-E872-4069-93C5-AB27792F5937}"/>
              </a:ext>
            </a:extLst>
          </p:cNvPr>
          <p:cNvSpPr>
            <a:spLocks noGrp="1"/>
          </p:cNvSpPr>
          <p:nvPr>
            <p:ph idx="1"/>
          </p:nvPr>
        </p:nvSpPr>
        <p:spPr/>
        <p:txBody>
          <a:bodyPr>
            <a:normAutofit fontScale="92500" lnSpcReduction="20000"/>
          </a:bodyPr>
          <a:lstStyle/>
          <a:p>
            <a:pPr marL="514350" indent="-514350">
              <a:buAutoNum type="arabicPeriod"/>
            </a:pPr>
            <a:r>
              <a:rPr lang="da-DK" dirty="0"/>
              <a:t>Opgørelse over sidste års aktivitetstimer for børn og unge under 25 år</a:t>
            </a:r>
          </a:p>
          <a:p>
            <a:pPr lvl="1"/>
            <a:r>
              <a:rPr lang="da-DK" sz="1900" dirty="0"/>
              <a:t>Hent Regnearket for aktivitetstilskud på hjemmesiden, udfyld og gem på din pc (skemaet skal uploades senere i ansøgningen)</a:t>
            </a:r>
          </a:p>
          <a:p>
            <a:pPr lvl="1"/>
            <a:r>
              <a:rPr lang="da-DK" sz="1900" dirty="0"/>
              <a:t>Opgørelse over antal medlemmer pr. d. 31.12 (sidste år)</a:t>
            </a:r>
          </a:p>
          <a:p>
            <a:pPr marL="514350" indent="-514350">
              <a:buAutoNum type="arabicPeriod"/>
            </a:pPr>
            <a:r>
              <a:rPr lang="da-DK" dirty="0"/>
              <a:t>Tilskudsregnskab</a:t>
            </a:r>
          </a:p>
          <a:p>
            <a:pPr lvl="1"/>
            <a:r>
              <a:rPr lang="da-DK" sz="1900" dirty="0"/>
              <a:t>Opgørelse over alle tilskud fra kommunen i seneste regnskabsår</a:t>
            </a:r>
          </a:p>
          <a:p>
            <a:pPr lvl="1"/>
            <a:r>
              <a:rPr lang="da-DK" sz="1900" dirty="0"/>
              <a:t>Tilskudsregnskab opdelt i kategorier, som redegør for, hvordan aktivitetstilskuddet er anvendt</a:t>
            </a:r>
          </a:p>
          <a:p>
            <a:pPr marL="514350" indent="-514350">
              <a:buAutoNum type="arabicPeriod"/>
            </a:pPr>
            <a:r>
              <a:rPr lang="da-DK" dirty="0"/>
              <a:t>Ansøgning</a:t>
            </a:r>
          </a:p>
          <a:p>
            <a:pPr lvl="1"/>
            <a:r>
              <a:rPr lang="da-DK" sz="1900" dirty="0"/>
              <a:t>Opgørelse over kontingenter fra medlemmer under 25 år, samt personer med nedsat funktionsevne (alle aldre), som forventes i indeværende år </a:t>
            </a:r>
          </a:p>
          <a:p>
            <a:pPr lvl="1"/>
            <a:r>
              <a:rPr lang="da-DK" sz="1900" dirty="0"/>
              <a:t>Opgørelse over forventede antal aktivitetstimer i indeværende år</a:t>
            </a:r>
          </a:p>
          <a:p>
            <a:pPr marL="514350" indent="-514350">
              <a:buAutoNum type="arabicPeriod"/>
            </a:pPr>
            <a:r>
              <a:rPr lang="da-DK" dirty="0"/>
              <a:t>Underskrifter</a:t>
            </a:r>
          </a:p>
          <a:p>
            <a:pPr lvl="1"/>
            <a:r>
              <a:rPr lang="da-DK" sz="1900" dirty="0"/>
              <a:t>Minimum fem medlemmer fra bestyrelsen samt revisor skal underskrive det digitale ansøgningsskema og tilskudsregnskab. Der skal anvendes MitID ved underskrift</a:t>
            </a:r>
          </a:p>
        </p:txBody>
      </p:sp>
    </p:spTree>
    <p:extLst>
      <p:ext uri="{BB962C8B-B14F-4D97-AF65-F5344CB8AC3E}">
        <p14:creationId xmlns:p14="http://schemas.microsoft.com/office/powerpoint/2010/main" val="48637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A4CA5-BDAC-45D4-9789-506F77E69985}"/>
              </a:ext>
            </a:extLst>
          </p:cNvPr>
          <p:cNvSpPr>
            <a:spLocks noGrp="1"/>
          </p:cNvSpPr>
          <p:nvPr>
            <p:ph type="title"/>
          </p:nvPr>
        </p:nvSpPr>
        <p:spPr>
          <a:xfrm>
            <a:off x="838200" y="60818"/>
            <a:ext cx="10515600" cy="1325563"/>
          </a:xfrm>
        </p:spPr>
        <p:txBody>
          <a:bodyPr>
            <a:normAutofit/>
          </a:bodyPr>
          <a:lstStyle/>
          <a:p>
            <a:r>
              <a:rPr lang="da-DK" sz="3200" dirty="0"/>
              <a:t>STEP 2: Underskrift fra minimum fem bestyrelsesmedlemmer</a:t>
            </a:r>
          </a:p>
        </p:txBody>
      </p:sp>
      <p:sp>
        <p:nvSpPr>
          <p:cNvPr id="5" name="Tekstfelt 4">
            <a:extLst>
              <a:ext uri="{FF2B5EF4-FFF2-40B4-BE49-F238E27FC236}">
                <a16:creationId xmlns:a16="http://schemas.microsoft.com/office/drawing/2014/main" id="{9F49D952-05A6-4DB3-9576-22C3AE43A574}"/>
              </a:ext>
            </a:extLst>
          </p:cNvPr>
          <p:cNvSpPr txBox="1"/>
          <p:nvPr/>
        </p:nvSpPr>
        <p:spPr>
          <a:xfrm>
            <a:off x="838200" y="1064921"/>
            <a:ext cx="5257801" cy="5632311"/>
          </a:xfrm>
          <a:prstGeom prst="rect">
            <a:avLst/>
          </a:prstGeom>
          <a:noFill/>
        </p:spPr>
        <p:txBody>
          <a:bodyPr wrap="square" rtlCol="0">
            <a:spAutoFit/>
          </a:bodyPr>
          <a:lstStyle/>
          <a:p>
            <a:r>
              <a:rPr lang="da-DK" dirty="0"/>
              <a:t>Første skærmbillede du møder efter login, er dette, hvor du skal indtaste mailadresser på dem, som skal underskrive forløbet. I dette tilfælde er det de fire andre medlemmer af bestyrelsen og jeres revisor. </a:t>
            </a:r>
            <a:br>
              <a:rPr lang="da-DK" dirty="0"/>
            </a:br>
            <a:r>
              <a:rPr lang="da-DK" b="1" dirty="0"/>
              <a:t>OBS: din egen e-mail skal ikke skrives her, da du er registreret ved login via MitID. Vær opmærksom på, at du ikke senere kan rette de fem mailadresser. </a:t>
            </a:r>
          </a:p>
          <a:p>
            <a:endParaRPr lang="da-DK" dirty="0"/>
          </a:p>
          <a:p>
            <a:r>
              <a:rPr lang="da-DK" dirty="0"/>
              <a:t>Når hele det digitale ansøgningsforløb er udfyldt, bliver det sendt til de fem mailadresser, som du har indtastet til en start. Det sendes til en mailadresse ad gangen, og sendes videre, når denne person har underskrevet med MitID. </a:t>
            </a:r>
          </a:p>
          <a:p>
            <a:endParaRPr lang="da-DK" dirty="0"/>
          </a:p>
          <a:p>
            <a:r>
              <a:rPr lang="da-DK" dirty="0"/>
              <a:t>Vær opmærksom på, at der kan gå noget tid (flere timer), før e-mailen ankommer til den næste i rækken.</a:t>
            </a:r>
          </a:p>
          <a:p>
            <a:endParaRPr lang="da-DK" dirty="0"/>
          </a:p>
          <a:p>
            <a:r>
              <a:rPr lang="da-DK" dirty="0"/>
              <a:t>Først når alle parter har underskrevet med MitID, bliver ansøgningen og regnskab sendt til Glostrup Kommune. </a:t>
            </a:r>
          </a:p>
        </p:txBody>
      </p:sp>
      <p:pic>
        <p:nvPicPr>
          <p:cNvPr id="3" name="Billede 2">
            <a:extLst>
              <a:ext uri="{FF2B5EF4-FFF2-40B4-BE49-F238E27FC236}">
                <a16:creationId xmlns:a16="http://schemas.microsoft.com/office/drawing/2014/main" id="{CC6E00C4-6CAC-46B2-BB57-21176D6BCEA7}"/>
              </a:ext>
            </a:extLst>
          </p:cNvPr>
          <p:cNvPicPr>
            <a:picLocks noChangeAspect="1"/>
          </p:cNvPicPr>
          <p:nvPr/>
        </p:nvPicPr>
        <p:blipFill rotWithShape="1">
          <a:blip r:embed="rId2"/>
          <a:srcRect l="17609" t="8568" r="66582" b="15448"/>
          <a:stretch/>
        </p:blipFill>
        <p:spPr>
          <a:xfrm>
            <a:off x="6795787" y="1064921"/>
            <a:ext cx="3698042" cy="5346186"/>
          </a:xfrm>
          <a:prstGeom prst="rect">
            <a:avLst/>
          </a:prstGeom>
        </p:spPr>
      </p:pic>
    </p:spTree>
    <p:extLst>
      <p:ext uri="{BB962C8B-B14F-4D97-AF65-F5344CB8AC3E}">
        <p14:creationId xmlns:p14="http://schemas.microsoft.com/office/powerpoint/2010/main" val="220534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48A3FD1-15F5-4594-8876-1E8B00A6C8A1}"/>
              </a:ext>
            </a:extLst>
          </p:cNvPr>
          <p:cNvSpPr>
            <a:spLocks noGrp="1"/>
          </p:cNvSpPr>
          <p:nvPr>
            <p:ph type="title"/>
          </p:nvPr>
        </p:nvSpPr>
        <p:spPr>
          <a:xfrm>
            <a:off x="838200" y="329266"/>
            <a:ext cx="10515600" cy="1325563"/>
          </a:xfrm>
        </p:spPr>
        <p:txBody>
          <a:bodyPr>
            <a:normAutofit fontScale="90000"/>
          </a:bodyPr>
          <a:lstStyle/>
          <a:p>
            <a:r>
              <a:rPr lang="da-DK" sz="3200" dirty="0"/>
              <a:t>STEP 3</a:t>
            </a:r>
            <a:br>
              <a:rPr lang="da-DK" sz="3200" dirty="0"/>
            </a:br>
            <a:r>
              <a:rPr lang="da-DK" sz="3200" dirty="0"/>
              <a:t>Har I husket at udfylde Erklæring om indhentelse af børneattest? </a:t>
            </a:r>
          </a:p>
        </p:txBody>
      </p:sp>
      <p:sp>
        <p:nvSpPr>
          <p:cNvPr id="6" name="Tekstfelt 5">
            <a:extLst>
              <a:ext uri="{FF2B5EF4-FFF2-40B4-BE49-F238E27FC236}">
                <a16:creationId xmlns:a16="http://schemas.microsoft.com/office/drawing/2014/main" id="{E2B40A9C-DEC3-44E6-942E-3802B3F1F801}"/>
              </a:ext>
            </a:extLst>
          </p:cNvPr>
          <p:cNvSpPr txBox="1"/>
          <p:nvPr/>
        </p:nvSpPr>
        <p:spPr>
          <a:xfrm>
            <a:off x="838200" y="1781676"/>
            <a:ext cx="4856691" cy="4247317"/>
          </a:xfrm>
          <a:prstGeom prst="rect">
            <a:avLst/>
          </a:prstGeom>
          <a:noFill/>
        </p:spPr>
        <p:txBody>
          <a:bodyPr wrap="square" rtlCol="0">
            <a:spAutoFit/>
          </a:bodyPr>
          <a:lstStyle/>
          <a:p>
            <a:r>
              <a:rPr lang="da-DK" dirty="0"/>
              <a:t>En forudsætning for at modtage tilskud fra kommunen og låne lokaler er, at der er indsendt en Erklæring om indhentelse af børneattest.</a:t>
            </a:r>
          </a:p>
          <a:p>
            <a:r>
              <a:rPr lang="da-DK" dirty="0"/>
              <a:t>Deadline er d. 20. januar hvert år.</a:t>
            </a:r>
          </a:p>
          <a:p>
            <a:endParaRPr lang="da-DK" dirty="0"/>
          </a:p>
          <a:p>
            <a:r>
              <a:rPr lang="da-DK" dirty="0"/>
              <a:t>Ansøgningsproceduren stopper her, hvis I endnu ikke har indsendt Erklæring om indhentelse af børneattest.</a:t>
            </a:r>
          </a:p>
          <a:p>
            <a:endParaRPr lang="da-DK" dirty="0"/>
          </a:p>
          <a:p>
            <a:r>
              <a:rPr lang="da-DK" dirty="0"/>
              <a:t>Mangler I at indsende Erklæring om indhentelse af børneattest – følg linket her:</a:t>
            </a:r>
            <a:br>
              <a:rPr lang="da-DK" dirty="0"/>
            </a:br>
            <a:r>
              <a:rPr lang="da-DK" dirty="0">
                <a:hlinkClick r:id="rId2"/>
              </a:rPr>
              <a:t>https://indberet.virk.dk/myndigheder/kommuner/Glostrup/Send_erklaering_om_indhentelse_af_boerneattest-0</a:t>
            </a:r>
            <a:endParaRPr lang="da-DK" dirty="0"/>
          </a:p>
          <a:p>
            <a:endParaRPr lang="da-DK" dirty="0"/>
          </a:p>
        </p:txBody>
      </p:sp>
      <p:pic>
        <p:nvPicPr>
          <p:cNvPr id="3" name="Billede 2">
            <a:extLst>
              <a:ext uri="{FF2B5EF4-FFF2-40B4-BE49-F238E27FC236}">
                <a16:creationId xmlns:a16="http://schemas.microsoft.com/office/drawing/2014/main" id="{ABBF5C5F-3C2C-4300-B8B7-7D1830806CAA}"/>
              </a:ext>
            </a:extLst>
          </p:cNvPr>
          <p:cNvPicPr>
            <a:picLocks noChangeAspect="1"/>
          </p:cNvPicPr>
          <p:nvPr/>
        </p:nvPicPr>
        <p:blipFill rotWithShape="1">
          <a:blip r:embed="rId3"/>
          <a:srcRect l="62088" t="16391" r="11573" b="18070"/>
          <a:stretch/>
        </p:blipFill>
        <p:spPr>
          <a:xfrm>
            <a:off x="6026331" y="1718576"/>
            <a:ext cx="5843451" cy="4373515"/>
          </a:xfrm>
          <a:prstGeom prst="rect">
            <a:avLst/>
          </a:prstGeom>
        </p:spPr>
      </p:pic>
    </p:spTree>
    <p:extLst>
      <p:ext uri="{BB962C8B-B14F-4D97-AF65-F5344CB8AC3E}">
        <p14:creationId xmlns:p14="http://schemas.microsoft.com/office/powerpoint/2010/main" val="137272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8FC920A-75EF-4743-AD7F-1A7FD0398F9E}"/>
              </a:ext>
            </a:extLst>
          </p:cNvPr>
          <p:cNvSpPr>
            <a:spLocks noGrp="1"/>
          </p:cNvSpPr>
          <p:nvPr>
            <p:ph type="title"/>
          </p:nvPr>
        </p:nvSpPr>
        <p:spPr>
          <a:xfrm>
            <a:off x="838200" y="329266"/>
            <a:ext cx="10515600" cy="1325563"/>
          </a:xfrm>
        </p:spPr>
        <p:txBody>
          <a:bodyPr>
            <a:normAutofit/>
          </a:bodyPr>
          <a:lstStyle/>
          <a:p>
            <a:r>
              <a:rPr lang="da-DK" sz="3200" dirty="0"/>
              <a:t>STEP 4</a:t>
            </a:r>
            <a:br>
              <a:rPr lang="da-DK" sz="3200" dirty="0"/>
            </a:br>
            <a:r>
              <a:rPr lang="da-DK" sz="3200" dirty="0"/>
              <a:t>Oplysninger om foreningen</a:t>
            </a:r>
          </a:p>
        </p:txBody>
      </p:sp>
      <p:sp>
        <p:nvSpPr>
          <p:cNvPr id="6" name="Tekstfelt 5">
            <a:extLst>
              <a:ext uri="{FF2B5EF4-FFF2-40B4-BE49-F238E27FC236}">
                <a16:creationId xmlns:a16="http://schemas.microsoft.com/office/drawing/2014/main" id="{145004F0-97F3-4007-92C9-CA7C8BA82156}"/>
              </a:ext>
            </a:extLst>
          </p:cNvPr>
          <p:cNvSpPr txBox="1"/>
          <p:nvPr/>
        </p:nvSpPr>
        <p:spPr>
          <a:xfrm>
            <a:off x="838198" y="1740070"/>
            <a:ext cx="5135881" cy="2308324"/>
          </a:xfrm>
          <a:prstGeom prst="rect">
            <a:avLst/>
          </a:prstGeom>
          <a:noFill/>
        </p:spPr>
        <p:txBody>
          <a:bodyPr wrap="square" rtlCol="0">
            <a:spAutoFit/>
          </a:bodyPr>
          <a:lstStyle/>
          <a:p>
            <a:r>
              <a:rPr lang="da-DK" dirty="0"/>
              <a:t>Udfyld oplysninger om foreningen:</a:t>
            </a:r>
          </a:p>
          <a:p>
            <a:endParaRPr lang="da-DK" dirty="0"/>
          </a:p>
          <a:p>
            <a:pPr marL="285750" indent="-285750">
              <a:buFont typeface="Arial" panose="020B0604020202020204" pitchFamily="34" charset="0"/>
              <a:buChar char="•"/>
            </a:pPr>
            <a:r>
              <a:rPr lang="da-DK" dirty="0"/>
              <a:t>Kontaktoplysninger på foreningen og en kontaktperson. Du kan tilføje en ekstra kontaktperson ved at klikke på Tilføj.</a:t>
            </a:r>
          </a:p>
          <a:p>
            <a:pPr marL="285750" indent="-285750">
              <a:buFont typeface="Arial" panose="020B0604020202020204" pitchFamily="34" charset="0"/>
              <a:buChar char="•"/>
            </a:pPr>
            <a:r>
              <a:rPr lang="da-DK" dirty="0"/>
              <a:t>CVR-nummer</a:t>
            </a:r>
          </a:p>
          <a:p>
            <a:pPr marL="285750" indent="-285750">
              <a:buFont typeface="Arial" panose="020B0604020202020204" pitchFamily="34" charset="0"/>
              <a:buChar char="•"/>
            </a:pPr>
            <a:r>
              <a:rPr lang="da-DK" dirty="0"/>
              <a:t>Data om antal medlemmer pr. d. 31.12 sidste år.</a:t>
            </a:r>
          </a:p>
          <a:p>
            <a:endParaRPr lang="da-DK" dirty="0"/>
          </a:p>
        </p:txBody>
      </p:sp>
      <p:pic>
        <p:nvPicPr>
          <p:cNvPr id="3" name="Billede 2">
            <a:extLst>
              <a:ext uri="{FF2B5EF4-FFF2-40B4-BE49-F238E27FC236}">
                <a16:creationId xmlns:a16="http://schemas.microsoft.com/office/drawing/2014/main" id="{5E968A8A-AB8C-40CB-9ABC-5F2FBBC6DEDA}"/>
              </a:ext>
            </a:extLst>
          </p:cNvPr>
          <p:cNvPicPr>
            <a:picLocks noChangeAspect="1"/>
          </p:cNvPicPr>
          <p:nvPr/>
        </p:nvPicPr>
        <p:blipFill rotWithShape="1">
          <a:blip r:embed="rId2"/>
          <a:srcRect l="9250" t="7803" r="59531" b="10202"/>
          <a:stretch/>
        </p:blipFill>
        <p:spPr>
          <a:xfrm>
            <a:off x="6409509" y="1568668"/>
            <a:ext cx="5329645" cy="4210395"/>
          </a:xfrm>
          <a:prstGeom prst="rect">
            <a:avLst/>
          </a:prstGeom>
        </p:spPr>
      </p:pic>
    </p:spTree>
    <p:extLst>
      <p:ext uri="{BB962C8B-B14F-4D97-AF65-F5344CB8AC3E}">
        <p14:creationId xmlns:p14="http://schemas.microsoft.com/office/powerpoint/2010/main" val="390327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AA530-188A-425F-93CD-8396471490B8}"/>
              </a:ext>
            </a:extLst>
          </p:cNvPr>
          <p:cNvSpPr>
            <a:spLocks noGrp="1"/>
          </p:cNvSpPr>
          <p:nvPr>
            <p:ph type="title"/>
          </p:nvPr>
        </p:nvSpPr>
        <p:spPr/>
        <p:txBody>
          <a:bodyPr>
            <a:normAutofit/>
          </a:bodyPr>
          <a:lstStyle/>
          <a:p>
            <a:r>
              <a:rPr lang="da-DK" sz="3200" dirty="0"/>
              <a:t>STEP 5</a:t>
            </a:r>
            <a:br>
              <a:rPr lang="da-DK" sz="3200" dirty="0"/>
            </a:br>
            <a:r>
              <a:rPr lang="da-DK" sz="3200" dirty="0"/>
              <a:t>Tilskudsregnskab - Aktivitetstilskud</a:t>
            </a:r>
          </a:p>
        </p:txBody>
      </p:sp>
      <p:pic>
        <p:nvPicPr>
          <p:cNvPr id="4" name="Pladsholder til indhold 3">
            <a:extLst>
              <a:ext uri="{FF2B5EF4-FFF2-40B4-BE49-F238E27FC236}">
                <a16:creationId xmlns:a16="http://schemas.microsoft.com/office/drawing/2014/main" id="{5DA5AEBF-A0CE-4A24-B7B0-417977F55E3C}"/>
              </a:ext>
            </a:extLst>
          </p:cNvPr>
          <p:cNvPicPr>
            <a:picLocks noGrp="1" noChangeAspect="1"/>
          </p:cNvPicPr>
          <p:nvPr>
            <p:ph idx="1"/>
          </p:nvPr>
        </p:nvPicPr>
        <p:blipFill rotWithShape="1">
          <a:blip r:embed="rId2"/>
          <a:srcRect l="60541" t="17347" r="10653" b="5278"/>
          <a:stretch/>
        </p:blipFill>
        <p:spPr>
          <a:xfrm>
            <a:off x="6085114" y="1943990"/>
            <a:ext cx="5268686" cy="4256690"/>
          </a:xfrm>
          <a:prstGeom prst="rect">
            <a:avLst/>
          </a:prstGeom>
        </p:spPr>
      </p:pic>
      <p:sp>
        <p:nvSpPr>
          <p:cNvPr id="5" name="Tekstfelt 4">
            <a:extLst>
              <a:ext uri="{FF2B5EF4-FFF2-40B4-BE49-F238E27FC236}">
                <a16:creationId xmlns:a16="http://schemas.microsoft.com/office/drawing/2014/main" id="{CB3156E0-4EF0-4A4D-BDF3-98FFBDD20FEA}"/>
              </a:ext>
            </a:extLst>
          </p:cNvPr>
          <p:cNvSpPr txBox="1"/>
          <p:nvPr/>
        </p:nvSpPr>
        <p:spPr>
          <a:xfrm>
            <a:off x="838200" y="1943990"/>
            <a:ext cx="4108269" cy="2031325"/>
          </a:xfrm>
          <a:prstGeom prst="rect">
            <a:avLst/>
          </a:prstGeom>
          <a:noFill/>
        </p:spPr>
        <p:txBody>
          <a:bodyPr wrap="square" rtlCol="0">
            <a:spAutoFit/>
          </a:bodyPr>
          <a:lstStyle/>
          <a:p>
            <a:r>
              <a:rPr lang="da-DK" dirty="0"/>
              <a:t>Hvis I modtog aktivitetstilskud sidste regnskabsår, skal I svare, ”ja”, og tilskudsregnskabet skal udfyldes. </a:t>
            </a:r>
          </a:p>
          <a:p>
            <a:endParaRPr lang="da-DK" dirty="0"/>
          </a:p>
          <a:p>
            <a:r>
              <a:rPr lang="da-DK" dirty="0"/>
              <a:t>Hvis I ikke modtog aktivitetstilskud sidste regnskabsår, svarer I ”nej”, og springer afregningen af aktivitetstilskud over. </a:t>
            </a:r>
          </a:p>
        </p:txBody>
      </p:sp>
    </p:spTree>
    <p:extLst>
      <p:ext uri="{BB962C8B-B14F-4D97-AF65-F5344CB8AC3E}">
        <p14:creationId xmlns:p14="http://schemas.microsoft.com/office/powerpoint/2010/main" val="8867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5BF01D6-8464-4335-B3EE-4B864CB9AAEC}"/>
              </a:ext>
            </a:extLst>
          </p:cNvPr>
          <p:cNvSpPr>
            <a:spLocks noGrp="1"/>
          </p:cNvSpPr>
          <p:nvPr>
            <p:ph type="title"/>
          </p:nvPr>
        </p:nvSpPr>
        <p:spPr>
          <a:xfrm>
            <a:off x="626440" y="404511"/>
            <a:ext cx="10601854" cy="1325563"/>
          </a:xfrm>
        </p:spPr>
        <p:txBody>
          <a:bodyPr>
            <a:normAutofit fontScale="90000"/>
          </a:bodyPr>
          <a:lstStyle/>
          <a:p>
            <a:r>
              <a:rPr lang="da-DK" sz="3200" dirty="0"/>
              <a:t>STEP 5 - fortsat</a:t>
            </a:r>
            <a:br>
              <a:rPr lang="da-DK" sz="3200" dirty="0"/>
            </a:br>
            <a:r>
              <a:rPr lang="da-DK" sz="3200" dirty="0"/>
              <a:t>Tilskudsregnskab – </a:t>
            </a:r>
            <a:br>
              <a:rPr lang="da-DK" sz="3200" dirty="0"/>
            </a:br>
            <a:r>
              <a:rPr lang="da-DK" sz="3200" dirty="0"/>
              <a:t>Aktivitetstilskud</a:t>
            </a:r>
          </a:p>
        </p:txBody>
      </p:sp>
      <p:sp>
        <p:nvSpPr>
          <p:cNvPr id="9" name="Tekstfelt 8">
            <a:extLst>
              <a:ext uri="{FF2B5EF4-FFF2-40B4-BE49-F238E27FC236}">
                <a16:creationId xmlns:a16="http://schemas.microsoft.com/office/drawing/2014/main" id="{81849099-35F2-4FFA-89D8-23CA1A3132C3}"/>
              </a:ext>
            </a:extLst>
          </p:cNvPr>
          <p:cNvSpPr txBox="1"/>
          <p:nvPr/>
        </p:nvSpPr>
        <p:spPr>
          <a:xfrm>
            <a:off x="626440" y="1968329"/>
            <a:ext cx="5245439" cy="4524315"/>
          </a:xfrm>
          <a:prstGeom prst="rect">
            <a:avLst/>
          </a:prstGeom>
          <a:noFill/>
        </p:spPr>
        <p:txBody>
          <a:bodyPr wrap="square" rtlCol="0">
            <a:spAutoFit/>
          </a:bodyPr>
          <a:lstStyle/>
          <a:p>
            <a:r>
              <a:rPr lang="da-DK" dirty="0"/>
              <a:t>I tilskudsregnskabet for aktivitetstilskud skal I skrive, hvad I har fået i tilskud fra Glostrup Kommune sidste år. Redegør for om tilskuddet er anvendt til det rigtige formål. </a:t>
            </a:r>
          </a:p>
          <a:p>
            <a:endParaRPr lang="da-DK" dirty="0"/>
          </a:p>
          <a:p>
            <a:r>
              <a:rPr lang="da-DK" dirty="0"/>
              <a:t>Aktivitetstilskud gives til de udgifter, som I har ifm. afvikling af aktiviteter for børn og unge. Det kan fx være godtgørelse til trænere eller udgifter til aktiviteter.</a:t>
            </a:r>
          </a:p>
          <a:p>
            <a:endParaRPr lang="da-DK" dirty="0"/>
          </a:p>
          <a:p>
            <a:r>
              <a:rPr lang="da-DK" dirty="0"/>
              <a:t>Skemaet regner selv sammen. </a:t>
            </a:r>
          </a:p>
          <a:p>
            <a:endParaRPr lang="da-DK" dirty="0"/>
          </a:p>
          <a:p>
            <a:r>
              <a:rPr lang="da-DK" dirty="0"/>
              <a:t>Hvis I ikke har haft udgifter for hele det modtagne tilskud, er I ikke berettigede til at modtage det fulde tilskud, og differencen vil blive modregnet i aktivitetstilskud i indeværende år.  </a:t>
            </a:r>
          </a:p>
        </p:txBody>
      </p:sp>
      <p:pic>
        <p:nvPicPr>
          <p:cNvPr id="10" name="Billede 9">
            <a:extLst>
              <a:ext uri="{FF2B5EF4-FFF2-40B4-BE49-F238E27FC236}">
                <a16:creationId xmlns:a16="http://schemas.microsoft.com/office/drawing/2014/main" id="{E8757341-17BC-4632-90EB-175A394CA716}"/>
              </a:ext>
            </a:extLst>
          </p:cNvPr>
          <p:cNvPicPr>
            <a:picLocks noChangeAspect="1"/>
          </p:cNvPicPr>
          <p:nvPr/>
        </p:nvPicPr>
        <p:blipFill rotWithShape="1">
          <a:blip r:embed="rId2"/>
          <a:srcRect l="64318" t="17949" r="13181" b="6994"/>
          <a:stretch/>
        </p:blipFill>
        <p:spPr>
          <a:xfrm>
            <a:off x="5761260" y="166256"/>
            <a:ext cx="6669290" cy="6691744"/>
          </a:xfrm>
          <a:prstGeom prst="rect">
            <a:avLst/>
          </a:prstGeom>
        </p:spPr>
      </p:pic>
    </p:spTree>
    <p:extLst>
      <p:ext uri="{BB962C8B-B14F-4D97-AF65-F5344CB8AC3E}">
        <p14:creationId xmlns:p14="http://schemas.microsoft.com/office/powerpoint/2010/main" val="257971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AF9C9E46-4E58-4CDB-8377-602121BE2E2C}"/>
              </a:ext>
            </a:extLst>
          </p:cNvPr>
          <p:cNvPicPr>
            <a:picLocks noChangeAspect="1"/>
          </p:cNvPicPr>
          <p:nvPr/>
        </p:nvPicPr>
        <p:blipFill rotWithShape="1">
          <a:blip r:embed="rId2"/>
          <a:srcRect l="59725" t="16683" r="9224" b="5392"/>
          <a:stretch/>
        </p:blipFill>
        <p:spPr>
          <a:xfrm>
            <a:off x="4969247" y="1703305"/>
            <a:ext cx="6602987" cy="4984041"/>
          </a:xfrm>
          <a:prstGeom prst="rect">
            <a:avLst/>
          </a:prstGeom>
        </p:spPr>
      </p:pic>
      <p:sp>
        <p:nvSpPr>
          <p:cNvPr id="5" name="Titel 1">
            <a:extLst>
              <a:ext uri="{FF2B5EF4-FFF2-40B4-BE49-F238E27FC236}">
                <a16:creationId xmlns:a16="http://schemas.microsoft.com/office/drawing/2014/main" id="{53574DC3-B234-4C7B-926D-F601E67F8408}"/>
              </a:ext>
            </a:extLst>
          </p:cNvPr>
          <p:cNvSpPr txBox="1">
            <a:spLocks/>
          </p:cNvSpPr>
          <p:nvPr/>
        </p:nvSpPr>
        <p:spPr>
          <a:xfrm>
            <a:off x="725055" y="170654"/>
            <a:ext cx="104190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200" dirty="0"/>
              <a:t>STEP 6</a:t>
            </a:r>
            <a:br>
              <a:rPr lang="da-DK" sz="3200" dirty="0"/>
            </a:br>
            <a:r>
              <a:rPr lang="da-DK" sz="3200" dirty="0"/>
              <a:t>Opgørelse over kontingenter fra medlemmer sidste år</a:t>
            </a:r>
          </a:p>
        </p:txBody>
      </p:sp>
      <p:sp>
        <p:nvSpPr>
          <p:cNvPr id="6" name="Tekstfelt 5">
            <a:extLst>
              <a:ext uri="{FF2B5EF4-FFF2-40B4-BE49-F238E27FC236}">
                <a16:creationId xmlns:a16="http://schemas.microsoft.com/office/drawing/2014/main" id="{21CCD01C-A66F-4AA7-AE7A-722E951226FB}"/>
              </a:ext>
            </a:extLst>
          </p:cNvPr>
          <p:cNvSpPr txBox="1"/>
          <p:nvPr/>
        </p:nvSpPr>
        <p:spPr>
          <a:xfrm>
            <a:off x="725055" y="1968329"/>
            <a:ext cx="3516019" cy="1477328"/>
          </a:xfrm>
          <a:prstGeom prst="rect">
            <a:avLst/>
          </a:prstGeom>
          <a:noFill/>
        </p:spPr>
        <p:txBody>
          <a:bodyPr wrap="square" rtlCol="0">
            <a:spAutoFit/>
          </a:bodyPr>
          <a:lstStyle/>
          <a:p>
            <a:r>
              <a:rPr lang="da-DK" dirty="0"/>
              <a:t>Her skal I angive jeres indtægt fra kontingenter sidste regnskabsår fra medlemmer under 25 år, samt for personer med nedsat funktionsevne i alla aldre.. </a:t>
            </a:r>
          </a:p>
        </p:txBody>
      </p:sp>
      <p:sp>
        <p:nvSpPr>
          <p:cNvPr id="2" name="Rektangel 1">
            <a:extLst>
              <a:ext uri="{FF2B5EF4-FFF2-40B4-BE49-F238E27FC236}">
                <a16:creationId xmlns:a16="http://schemas.microsoft.com/office/drawing/2014/main" id="{9FF13E7E-1F0C-4ABE-B7A5-895A003F5F5F}"/>
              </a:ext>
            </a:extLst>
          </p:cNvPr>
          <p:cNvSpPr/>
          <p:nvPr/>
        </p:nvSpPr>
        <p:spPr>
          <a:xfrm>
            <a:off x="6266576" y="3154750"/>
            <a:ext cx="1006679" cy="136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0041727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2388445-6a52-4ff0-8abc-d8566034f2cd" xsi:nil="true"/>
    <lcf76f155ced4ddcb4097134ff3c332f xmlns="231557ff-4df8-4e07-8688-1635b976a416">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2F9AEE28BB4AB45A3B109292456ED7D" ma:contentTypeVersion="13" ma:contentTypeDescription="Opret et nyt dokument." ma:contentTypeScope="" ma:versionID="bab5e8d2f4075da8a5ced30c6885119f">
  <xsd:schema xmlns:xsd="http://www.w3.org/2001/XMLSchema" xmlns:xs="http://www.w3.org/2001/XMLSchema" xmlns:p="http://schemas.microsoft.com/office/2006/metadata/properties" xmlns:ns1="http://schemas.microsoft.com/sharepoint/v3" xmlns:ns2="231557ff-4df8-4e07-8688-1635b976a416" xmlns:ns3="12388445-6a52-4ff0-8abc-d8566034f2cd" targetNamespace="http://schemas.microsoft.com/office/2006/metadata/properties" ma:root="true" ma:fieldsID="2b2bb468df687533449551ceaa28f7c8" ns1:_="" ns2:_="" ns3:_="">
    <xsd:import namespace="http://schemas.microsoft.com/sharepoint/v3"/>
    <xsd:import namespace="231557ff-4df8-4e07-8688-1635b976a416"/>
    <xsd:import namespace="12388445-6a52-4ff0-8abc-d8566034f2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Egenskaber for Unified Compliance Policy" ma:hidden="true" ma:internalName="_ip_UnifiedCompliancePolicyProperties">
      <xsd:simpleType>
        <xsd:restriction base="dms:Note"/>
      </xsd:simpleType>
    </xsd:element>
    <xsd:element name="_ip_UnifiedCompliancePolicyUIAction" ma:index="20"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1557ff-4df8-4e07-8688-1635b976a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ledmærker" ma:readOnly="false" ma:fieldId="{5cf76f15-5ced-4ddc-b409-7134ff3c332f}" ma:taxonomyMulti="true" ma:sspId="bb19fbfd-c436-4f0d-bb87-c6f2d833dfb3"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388445-6a52-4ff0-8abc-d8566034f2c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6fe9d7d-2385-43cd-9e1f-43ae63f36af6}" ma:internalName="TaxCatchAll" ma:showField="CatchAllData" ma:web="12388445-6a52-4ff0-8abc-d8566034f2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C3F181-DB99-4928-8715-237BD6A56D5E}">
  <ds:schemaRefs>
    <ds:schemaRef ds:uri="http://schemas.microsoft.com/office/2006/metadata/properties"/>
    <ds:schemaRef ds:uri="http://schemas.microsoft.com/office/infopath/2007/PartnerControls"/>
    <ds:schemaRef ds:uri="http://schemas.microsoft.com/sharepoint/v3"/>
    <ds:schemaRef ds:uri="12388445-6a52-4ff0-8abc-d8566034f2cd"/>
    <ds:schemaRef ds:uri="231557ff-4df8-4e07-8688-1635b976a416"/>
  </ds:schemaRefs>
</ds:datastoreItem>
</file>

<file path=customXml/itemProps2.xml><?xml version="1.0" encoding="utf-8"?>
<ds:datastoreItem xmlns:ds="http://schemas.openxmlformats.org/officeDocument/2006/customXml" ds:itemID="{DFC5A100-B72F-48E2-A21A-51D395AD63E5}">
  <ds:schemaRefs>
    <ds:schemaRef ds:uri="http://schemas.microsoft.com/sharepoint/v3/contenttype/forms"/>
  </ds:schemaRefs>
</ds:datastoreItem>
</file>

<file path=customXml/itemProps3.xml><?xml version="1.0" encoding="utf-8"?>
<ds:datastoreItem xmlns:ds="http://schemas.openxmlformats.org/officeDocument/2006/customXml" ds:itemID="{B56AC2A8-E4A5-4222-A9FE-1CCE484E17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1557ff-4df8-4e07-8688-1635b976a416"/>
    <ds:schemaRef ds:uri="12388445-6a52-4ff0-8abc-d8566034f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1447</TotalTime>
  <Words>1203</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Arial</vt:lpstr>
      <vt:lpstr>Calibri</vt:lpstr>
      <vt:lpstr>Calibri Light</vt:lpstr>
      <vt:lpstr>Office-tema</vt:lpstr>
      <vt:lpstr>TILSKUDSREGNSKAB OG  ANSØGNING OM AKTIVITETSTILSKUD</vt:lpstr>
      <vt:lpstr>PowerPoint-præsentation</vt:lpstr>
      <vt:lpstr>STEP 1 Forberedelser forud for ansøgning – det skal du bruge:</vt:lpstr>
      <vt:lpstr>STEP 2: Underskrift fra minimum fem bestyrelsesmedlemmer</vt:lpstr>
      <vt:lpstr>STEP 3 Har I husket at udfylde Erklæring om indhentelse af børneattest? </vt:lpstr>
      <vt:lpstr>STEP 4 Oplysninger om foreningen</vt:lpstr>
      <vt:lpstr>STEP 5 Tilskudsregnskab - Aktivitetstilskud</vt:lpstr>
      <vt:lpstr>STEP 5 - fortsat Tilskudsregnskab –  Aktivitetstilskud</vt:lpstr>
      <vt:lpstr>PowerPoint-præsentation</vt:lpstr>
      <vt:lpstr>STEP 7 Opgørelse over aktivitetstimer – sidste år</vt:lpstr>
      <vt:lpstr>STEP 8 Ansøgning om aktivitetstilskud </vt:lpstr>
      <vt:lpstr>STEP 9 Underskrifter fra parter</vt:lpstr>
      <vt:lpstr>STEP 10 Resume og bekræftelse  af ansøgning</vt:lpstr>
      <vt:lpstr>STEP 11 Gem kvittering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TILSKUDSREGNSKAB OG  ANSØGNING OM AKTIVITETSTILSKUD</dc:title>
  <dc:creator>Trine Louise Lehmann</dc:creator>
  <cp:lastModifiedBy>Line Kromann</cp:lastModifiedBy>
  <cp:revision>52</cp:revision>
  <dcterms:created xsi:type="dcterms:W3CDTF">2021-01-25T14:03:17Z</dcterms:created>
  <dcterms:modified xsi:type="dcterms:W3CDTF">2025-09-09T07:35:29Z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0x010100B2F9AEE28BB4AB45A3B109292456ED7D</vt:lpwstr>
  </property>
  <property fmtid="{D5CDD505-2E9C-101B-9397-08002B2CF9AE}" pid="3" name="Order">
    <vt:r8>1145800</vt:r8>
  </property>
</Properties>
</file>